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83" r:id="rId2"/>
    <p:sldId id="299" r:id="rId3"/>
    <p:sldId id="285" r:id="rId4"/>
    <p:sldId id="806" r:id="rId5"/>
    <p:sldId id="782" r:id="rId6"/>
    <p:sldId id="805" r:id="rId7"/>
    <p:sldId id="784" r:id="rId8"/>
    <p:sldId id="783" r:id="rId9"/>
    <p:sldId id="817" r:id="rId10"/>
    <p:sldId id="809" r:id="rId11"/>
    <p:sldId id="808" r:id="rId12"/>
    <p:sldId id="267" r:id="rId13"/>
    <p:sldId id="292" r:id="rId14"/>
    <p:sldId id="814" r:id="rId15"/>
    <p:sldId id="812" r:id="rId16"/>
    <p:sldId id="813" r:id="rId17"/>
    <p:sldId id="815" r:id="rId18"/>
    <p:sldId id="816" r:id="rId19"/>
    <p:sldId id="810" r:id="rId20"/>
  </p:sldIdLst>
  <p:sldSz cx="18288000" cy="10287000"/>
  <p:notesSz cx="6858000" cy="9144000"/>
  <p:embeddedFontLst>
    <p:embeddedFont>
      <p:font typeface="Open Sauce Light" panose="020B0604020202020204" charset="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17" autoAdjust="0"/>
    <p:restoredTop sz="94844" autoAdjust="0"/>
  </p:normalViewPr>
  <p:slideViewPr>
    <p:cSldViewPr snapToGrid="0">
      <p:cViewPr varScale="1">
        <p:scale>
          <a:sx n="75" d="100"/>
          <a:sy n="75" d="100"/>
        </p:scale>
        <p:origin x="684" y="7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24AD9-5B99-4FA9-B38A-75F3431C42AC}" type="datetimeFigureOut">
              <a:t>10/25/2024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AE0980-D6E0-43E9-A857-1A5FB92DE5CC}" type="slidenum">
              <a:t>‹#›</a:t>
            </a:fld>
            <a:endParaRPr lang="en-US"/>
          </a:p>
        </p:txBody>
      </p:sp>
    </p:spTree>
    <p:extLst>
      <p:ext uri="{BB962C8B-B14F-4D97-AF65-F5344CB8AC3E}">
        <p14:creationId xmlns:p14="http://schemas.microsoft.com/office/powerpoint/2010/main" val="2677403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AE0980-D6E0-43E9-A857-1A5FB92DE5CC}" type="slidenum">
              <a:rPr lang="en-US" smtClean="0"/>
              <a:t>1</a:t>
            </a:fld>
            <a:endParaRPr lang="en-US"/>
          </a:p>
        </p:txBody>
      </p:sp>
    </p:spTree>
    <p:extLst>
      <p:ext uri="{BB962C8B-B14F-4D97-AF65-F5344CB8AC3E}">
        <p14:creationId xmlns:p14="http://schemas.microsoft.com/office/powerpoint/2010/main" val="1549403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AE0980-D6E0-43E9-A857-1A5FB92DE5CC}" type="slidenum">
              <a:rPr lang="en-US" smtClean="0"/>
              <a:t>2</a:t>
            </a:fld>
            <a:endParaRPr lang="en-US"/>
          </a:p>
        </p:txBody>
      </p:sp>
    </p:spTree>
    <p:extLst>
      <p:ext uri="{BB962C8B-B14F-4D97-AF65-F5344CB8AC3E}">
        <p14:creationId xmlns:p14="http://schemas.microsoft.com/office/powerpoint/2010/main" val="262412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AE0980-D6E0-43E9-A857-1A5FB92DE5CC}" type="slidenum">
              <a:rPr lang="en-US" smtClean="0"/>
              <a:t>13</a:t>
            </a:fld>
            <a:endParaRPr lang="en-US"/>
          </a:p>
        </p:txBody>
      </p:sp>
    </p:spTree>
    <p:extLst>
      <p:ext uri="{BB962C8B-B14F-4D97-AF65-F5344CB8AC3E}">
        <p14:creationId xmlns:p14="http://schemas.microsoft.com/office/powerpoint/2010/main" val="979694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AE0980-D6E0-43E9-A857-1A5FB92DE5CC}" type="slidenum">
              <a:rPr lang="en-US" smtClean="0"/>
              <a:t>14</a:t>
            </a:fld>
            <a:endParaRPr lang="en-US"/>
          </a:p>
        </p:txBody>
      </p:sp>
    </p:spTree>
    <p:extLst>
      <p:ext uri="{BB962C8B-B14F-4D97-AF65-F5344CB8AC3E}">
        <p14:creationId xmlns:p14="http://schemas.microsoft.com/office/powerpoint/2010/main" val="862440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mailto:erika.zocher@lmu.edu" TargetMode="External"/><Relationship Id="rId5" Type="http://schemas.openxmlformats.org/officeDocument/2006/relationships/image" Target="../media/image6.jpeg"/><Relationship Id="rId4" Type="http://schemas.openxmlformats.org/officeDocument/2006/relationships/image" Target="../media/image2.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careers.lmu.edu/channels/book-a-coaching-appointment/" TargetMode="External"/><Relationship Id="rId7"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hyperlink" Target="https://careers.lmu.edu/resources/mane-apparel-2/" TargetMode="External"/><Relationship Id="rId4" Type="http://schemas.openxmlformats.org/officeDocument/2006/relationships/hyperlink" Target="https://careers.lmu.edu/resources/professional-portrait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lmu.joinhandshake.com/edu"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hyperlink" Target="https://lmu.edu/vmock"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lmu.edu/biginterview"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www.linkedin.com/learning"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hyperlink" Target="https://thepride.lmu.edu/v2/"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hyperlink" Target="https://careers.lmu.edu/channels/earn-academic-credit-for-an-internship/" TargetMode="External"/><Relationship Id="rId7"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jpg"/><Relationship Id="rId5" Type="http://schemas.openxmlformats.org/officeDocument/2006/relationships/hyperlink" Target="https://careers.lmu.edu/resources/cpd-career-assessments/" TargetMode="External"/><Relationship Id="rId4" Type="http://schemas.openxmlformats.org/officeDocument/2006/relationships/hyperlink" Target="https://careers.lmu.edu/resources/cpd-summer-internship-fundin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lmu.joinhandshake.com/edu/career_fairs/49629" TargetMode="Externa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6.jpg"/><Relationship Id="rId5" Type="http://schemas.openxmlformats.org/officeDocument/2006/relationships/image" Target="../media/image25.jpg"/><Relationship Id="rId4" Type="http://schemas.openxmlformats.org/officeDocument/2006/relationships/hyperlink" Target="https://careers.lmu.edu/channels/career-trek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careers.lmu.edu/" TargetMode="External"/><Relationship Id="rId2" Type="http://schemas.openxmlformats.org/officeDocument/2006/relationships/image" Target="../media/image27.gif"/><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hyperlink" Target="https://www.linkedin.com/jobs/"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linkedin.com/school/loyola-marymount-university/people/"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mailto:careers@lmu.edu" TargetMode="External"/><Relationship Id="rId3" Type="http://schemas.openxmlformats.org/officeDocument/2006/relationships/image" Target="../media/image30.jpeg"/><Relationship Id="rId7" Type="http://schemas.openxmlformats.org/officeDocument/2006/relationships/image" Target="../media/image34.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 Id="rId9" Type="http://schemas.openxmlformats.org/officeDocument/2006/relationships/hyperlink" Target="mailto:erika.Zocher@lm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70386" y="-490979"/>
            <a:ext cx="9023541" cy="9564247"/>
          </a:xfrm>
          <a:prstGeom prst="rect">
            <a:avLst/>
          </a:prstGeom>
          <a:solidFill>
            <a:srgbClr val="AB0C2F"/>
          </a:solidFill>
        </p:spPr>
        <p:txBody>
          <a:bodyPr/>
          <a:lstStyle/>
          <a:p>
            <a:endParaRPr lang="en-US"/>
          </a:p>
        </p:txBody>
      </p:sp>
      <p:sp>
        <p:nvSpPr>
          <p:cNvPr id="3" name="AutoShape 3"/>
          <p:cNvSpPr/>
          <p:nvPr/>
        </p:nvSpPr>
        <p:spPr>
          <a:xfrm>
            <a:off x="0" y="8562086"/>
            <a:ext cx="18793927" cy="1724914"/>
          </a:xfrm>
          <a:prstGeom prst="rect">
            <a:avLst/>
          </a:prstGeom>
          <a:solidFill>
            <a:srgbClr val="0076A5"/>
          </a:solidFill>
        </p:spPr>
        <p:txBody>
          <a:bodyPr/>
          <a:lstStyle/>
          <a:p>
            <a:endParaRPr lang="en-US"/>
          </a:p>
        </p:txBody>
      </p:sp>
      <p:grpSp>
        <p:nvGrpSpPr>
          <p:cNvPr id="4" name="Group 4"/>
          <p:cNvGrpSpPr/>
          <p:nvPr/>
        </p:nvGrpSpPr>
        <p:grpSpPr>
          <a:xfrm>
            <a:off x="10407647" y="-768035"/>
            <a:ext cx="7278059" cy="8745126"/>
            <a:chOff x="0" y="0"/>
            <a:chExt cx="9704078" cy="11660168"/>
          </a:xfrm>
        </p:grpSpPr>
        <p:pic>
          <p:nvPicPr>
            <p:cNvPr id="5" name="Picture 5"/>
            <p:cNvPicPr>
              <a:picLocks noChangeAspect="1"/>
            </p:cNvPicPr>
            <p:nvPr/>
          </p:nvPicPr>
          <p:blipFill>
            <a:blip r:embed="rId3"/>
            <a:srcRect l="18329" r="30453"/>
            <a:stretch>
              <a:fillRect/>
            </a:stretch>
          </p:blipFill>
          <p:spPr>
            <a:xfrm>
              <a:off x="0" y="0"/>
              <a:ext cx="9704078" cy="11660168"/>
            </a:xfrm>
            <a:prstGeom prst="rect">
              <a:avLst/>
            </a:prstGeom>
          </p:spPr>
        </p:pic>
      </p:grpSp>
      <p:grpSp>
        <p:nvGrpSpPr>
          <p:cNvPr id="8" name="Group 8"/>
          <p:cNvGrpSpPr/>
          <p:nvPr/>
        </p:nvGrpSpPr>
        <p:grpSpPr>
          <a:xfrm>
            <a:off x="1028700" y="8958173"/>
            <a:ext cx="16657006" cy="931602"/>
            <a:chOff x="0" y="-47625"/>
            <a:chExt cx="22209341" cy="1242135"/>
          </a:xfrm>
        </p:grpSpPr>
        <p:sp>
          <p:nvSpPr>
            <p:cNvPr id="9" name="TextBox 9"/>
            <p:cNvSpPr txBox="1"/>
            <p:nvPr/>
          </p:nvSpPr>
          <p:spPr>
            <a:xfrm>
              <a:off x="6791735" y="269875"/>
              <a:ext cx="8185821" cy="591184"/>
            </a:xfrm>
            <a:prstGeom prst="rect">
              <a:avLst/>
            </a:prstGeom>
          </p:spPr>
          <p:txBody>
            <a:bodyPr lIns="0" tIns="0" rIns="0" bIns="0" rtlCol="0" anchor="t">
              <a:spAutoFit/>
            </a:bodyPr>
            <a:lstStyle/>
            <a:p>
              <a:pPr algn="ctr">
                <a:lnSpc>
                  <a:spcPts val="3780"/>
                </a:lnSpc>
              </a:pPr>
              <a:r>
                <a:rPr lang="en-US" sz="2700" spc="216" dirty="0">
                  <a:solidFill>
                    <a:srgbClr val="FFFFFF"/>
                  </a:solidFill>
                  <a:latin typeface="Arial" panose="020B0604020202020204" pitchFamily="34" charset="0"/>
                  <a:cs typeface="Arial" panose="020B0604020202020204" pitchFamily="34" charset="0"/>
                </a:rPr>
                <a:t>careers.lmu.edu</a:t>
              </a:r>
            </a:p>
          </p:txBody>
        </p:sp>
        <p:sp>
          <p:nvSpPr>
            <p:cNvPr id="10" name="TextBox 10"/>
            <p:cNvSpPr txBox="1"/>
            <p:nvPr/>
          </p:nvSpPr>
          <p:spPr>
            <a:xfrm>
              <a:off x="0" y="77259"/>
              <a:ext cx="5037829" cy="1013183"/>
            </a:xfrm>
            <a:prstGeom prst="rect">
              <a:avLst/>
            </a:prstGeom>
          </p:spPr>
          <p:txBody>
            <a:bodyPr lIns="0" tIns="0" rIns="0" bIns="0" rtlCol="0" anchor="t">
              <a:spAutoFit/>
            </a:bodyPr>
            <a:lstStyle/>
            <a:p>
              <a:pPr>
                <a:lnSpc>
                  <a:spcPts val="3080"/>
                </a:lnSpc>
              </a:pPr>
              <a:r>
                <a:rPr lang="en-US" sz="2200" spc="112" dirty="0">
                  <a:solidFill>
                    <a:srgbClr val="FFFFFF"/>
                  </a:solidFill>
                  <a:latin typeface="Arial" panose="020B0604020202020204" pitchFamily="34" charset="0"/>
                  <a:cs typeface="Arial" panose="020B0604020202020204" pitchFamily="34" charset="0"/>
                </a:rPr>
                <a:t>Career and Professional Development (CPD)</a:t>
              </a:r>
            </a:p>
          </p:txBody>
        </p:sp>
        <p:sp>
          <p:nvSpPr>
            <p:cNvPr id="11" name="TextBox 11"/>
            <p:cNvSpPr txBox="1"/>
            <p:nvPr/>
          </p:nvSpPr>
          <p:spPr>
            <a:xfrm>
              <a:off x="16667137" y="-47625"/>
              <a:ext cx="5542204" cy="1242135"/>
            </a:xfrm>
            <a:prstGeom prst="rect">
              <a:avLst/>
            </a:prstGeom>
          </p:spPr>
          <p:txBody>
            <a:bodyPr lIns="0" tIns="0" rIns="0" bIns="0" rtlCol="0" anchor="t">
              <a:spAutoFit/>
            </a:bodyPr>
            <a:lstStyle/>
            <a:p>
              <a:pPr algn="r">
                <a:lnSpc>
                  <a:spcPts val="3780"/>
                </a:lnSpc>
              </a:pPr>
              <a:r>
                <a:rPr lang="en-US" sz="2700" spc="137">
                  <a:solidFill>
                    <a:srgbClr val="FFFFFF"/>
                  </a:solidFill>
                  <a:latin typeface="Arial" panose="020B0604020202020204" pitchFamily="34" charset="0"/>
                  <a:cs typeface="Arial" panose="020B0604020202020204" pitchFamily="34" charset="0"/>
                </a:rPr>
                <a:t>Charles Von der Ahe Suite 135</a:t>
              </a:r>
            </a:p>
          </p:txBody>
        </p:sp>
      </p:grpSp>
      <p:sp>
        <p:nvSpPr>
          <p:cNvPr id="7" name="Freeform 9">
            <a:extLst>
              <a:ext uri="{FF2B5EF4-FFF2-40B4-BE49-F238E27FC236}">
                <a16:creationId xmlns:a16="http://schemas.microsoft.com/office/drawing/2014/main" id="{7E6F633A-788C-52D1-372D-4BD7C6567444}"/>
              </a:ext>
            </a:extLst>
          </p:cNvPr>
          <p:cNvSpPr/>
          <p:nvPr/>
        </p:nvSpPr>
        <p:spPr>
          <a:xfrm>
            <a:off x="0" y="2128957"/>
            <a:ext cx="9900215" cy="2765067"/>
          </a:xfrm>
          <a:custGeom>
            <a:avLst/>
            <a:gdLst/>
            <a:ahLst/>
            <a:cxnLst/>
            <a:rect l="l" t="t" r="r" b="b"/>
            <a:pathLst>
              <a:path w="7478023" h="2084708">
                <a:moveTo>
                  <a:pt x="0" y="0"/>
                </a:moveTo>
                <a:lnTo>
                  <a:pt x="7478023" y="0"/>
                </a:lnTo>
                <a:lnTo>
                  <a:pt x="7478023" y="2084708"/>
                </a:lnTo>
                <a:lnTo>
                  <a:pt x="0" y="2084708"/>
                </a:lnTo>
                <a:lnTo>
                  <a:pt x="0" y="0"/>
                </a:lnTo>
                <a:close/>
              </a:path>
            </a:pathLst>
          </a:custGeom>
          <a:blipFill>
            <a:blip r:embed="rId4"/>
            <a:stretch>
              <a:fillRect/>
            </a:stretch>
          </a:blipFill>
        </p:spPr>
        <p:txBody>
          <a:bodyPr/>
          <a:lstStyle/>
          <a:p>
            <a:endParaRPr lang="en-US"/>
          </a:p>
        </p:txBody>
      </p:sp>
      <p:sp>
        <p:nvSpPr>
          <p:cNvPr id="12" name="TextBox 3">
            <a:extLst>
              <a:ext uri="{FF2B5EF4-FFF2-40B4-BE49-F238E27FC236}">
                <a16:creationId xmlns:a16="http://schemas.microsoft.com/office/drawing/2014/main" id="{3B072F36-0AE2-4D61-215D-EE0D9B5FFA10}"/>
              </a:ext>
            </a:extLst>
          </p:cNvPr>
          <p:cNvSpPr txBox="1"/>
          <p:nvPr/>
        </p:nvSpPr>
        <p:spPr>
          <a:xfrm>
            <a:off x="833970" y="2844877"/>
            <a:ext cx="9573677" cy="1154162"/>
          </a:xfrm>
          <a:prstGeom prst="rect">
            <a:avLst/>
          </a:prstGeom>
        </p:spPr>
        <p:txBody>
          <a:bodyPr wrap="square" lIns="0" tIns="0" rIns="0" bIns="0" rtlCol="0" anchor="t">
            <a:spAutoFit/>
          </a:bodyPr>
          <a:lstStyle/>
          <a:p>
            <a:r>
              <a:rPr lang="en-US" sz="7500" b="1" dirty="0">
                <a:solidFill>
                  <a:srgbClr val="0076A5"/>
                </a:solidFill>
                <a:latin typeface="Suisse Int'l"/>
              </a:rPr>
              <a:t> </a:t>
            </a:r>
            <a:endParaRPr lang="en-US" sz="7500" b="1" i="0" dirty="0">
              <a:solidFill>
                <a:srgbClr val="0076A5"/>
              </a:solidFill>
              <a:effectLst/>
              <a:latin typeface="Suisse Int'l"/>
            </a:endParaRPr>
          </a:p>
        </p:txBody>
      </p:sp>
      <p:pic>
        <p:nvPicPr>
          <p:cNvPr id="14" name="Graphic 13" descr="Robot with solid fill">
            <a:extLst>
              <a:ext uri="{FF2B5EF4-FFF2-40B4-BE49-F238E27FC236}">
                <a16:creationId xmlns:a16="http://schemas.microsoft.com/office/drawing/2014/main" id="{A7ECC5CC-2F75-0DC5-2168-99E28ACE42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34232" y="7580986"/>
            <a:ext cx="914400" cy="879053"/>
          </a:xfrm>
          <a:prstGeom prst="rect">
            <a:avLst/>
          </a:prstGeom>
        </p:spPr>
      </p:pic>
      <p:sp>
        <p:nvSpPr>
          <p:cNvPr id="17" name="Speech Bubble: Oval 16">
            <a:extLst>
              <a:ext uri="{FF2B5EF4-FFF2-40B4-BE49-F238E27FC236}">
                <a16:creationId xmlns:a16="http://schemas.microsoft.com/office/drawing/2014/main" id="{14D99C52-8AF7-B019-A5BD-65543792CE5C}"/>
              </a:ext>
            </a:extLst>
          </p:cNvPr>
          <p:cNvSpPr/>
          <p:nvPr/>
        </p:nvSpPr>
        <p:spPr>
          <a:xfrm>
            <a:off x="6750795" y="5581460"/>
            <a:ext cx="2659084" cy="1956104"/>
          </a:xfrm>
          <a:prstGeom prst="wedgeEllipseCallo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A97841F4-D762-2C49-62CF-FF1FE87A436C}"/>
              </a:ext>
            </a:extLst>
          </p:cNvPr>
          <p:cNvSpPr txBox="1"/>
          <p:nvPr/>
        </p:nvSpPr>
        <p:spPr>
          <a:xfrm>
            <a:off x="7296804" y="6085898"/>
            <a:ext cx="1567065" cy="830997"/>
          </a:xfrm>
          <a:prstGeom prst="rect">
            <a:avLst/>
          </a:prstGeom>
          <a:noFill/>
        </p:spPr>
        <p:txBody>
          <a:bodyPr wrap="square" rtlCol="0">
            <a:spAutoFit/>
          </a:bodyPr>
          <a:lstStyle/>
          <a:p>
            <a:r>
              <a:rPr lang="en-US" sz="2400" b="1" i="1" dirty="0">
                <a:solidFill>
                  <a:schemeClr val="bg1"/>
                </a:solidFill>
                <a:latin typeface="Arial" panose="020B0604020202020204" pitchFamily="34" charset="0"/>
                <a:cs typeface="Arial" panose="020B0604020202020204" pitchFamily="34" charset="0"/>
              </a:rPr>
              <a:t>Welcome to CPD!</a:t>
            </a:r>
          </a:p>
        </p:txBody>
      </p:sp>
      <p:sp>
        <p:nvSpPr>
          <p:cNvPr id="21" name="TextBox 3">
            <a:extLst>
              <a:ext uri="{FF2B5EF4-FFF2-40B4-BE49-F238E27FC236}">
                <a16:creationId xmlns:a16="http://schemas.microsoft.com/office/drawing/2014/main" id="{04983761-860A-1DFC-3D92-E02D32AAA513}"/>
              </a:ext>
            </a:extLst>
          </p:cNvPr>
          <p:cNvSpPr txBox="1"/>
          <p:nvPr/>
        </p:nvSpPr>
        <p:spPr>
          <a:xfrm>
            <a:off x="-2127164" y="4794157"/>
            <a:ext cx="14154541" cy="1354217"/>
          </a:xfrm>
          <a:prstGeom prst="rect">
            <a:avLst/>
          </a:prstGeom>
        </p:spPr>
        <p:txBody>
          <a:bodyPr wrap="square" lIns="0" tIns="0" rIns="0" bIns="0" rtlCol="0" anchor="t">
            <a:spAutoFit/>
          </a:bodyPr>
          <a:lstStyle/>
          <a:p>
            <a:pPr algn="ctr"/>
            <a:r>
              <a:rPr lang="en-US" sz="4400" b="1" dirty="0">
                <a:solidFill>
                  <a:srgbClr val="C00000"/>
                </a:solidFill>
                <a:latin typeface="Arial" panose="020B0604020202020204" pitchFamily="34" charset="0"/>
                <a:cs typeface="Arial" panose="020B0604020202020204" pitchFamily="34" charset="0"/>
              </a:rPr>
              <a:t>CMSI 1900</a:t>
            </a:r>
          </a:p>
          <a:p>
            <a:pPr algn="ctr"/>
            <a:r>
              <a:rPr lang="en-US" sz="4400" b="1" dirty="0">
                <a:solidFill>
                  <a:srgbClr val="C00000"/>
                </a:solidFill>
                <a:latin typeface="Arial" panose="020B0604020202020204" pitchFamily="34" charset="0"/>
                <a:cs typeface="Arial" panose="020B0604020202020204" pitchFamily="34" charset="0"/>
              </a:rPr>
              <a:t>11/5/24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Geology - Macomb Community College">
            <a:extLst>
              <a:ext uri="{FF2B5EF4-FFF2-40B4-BE49-F238E27FC236}">
                <a16:creationId xmlns:a16="http://schemas.microsoft.com/office/drawing/2014/main" id="{A7634208-E343-A9C3-2CA5-1A82C45A25A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069" t="1783" r="37587" b="-2994"/>
          <a:stretch/>
        </p:blipFill>
        <p:spPr bwMode="auto">
          <a:xfrm>
            <a:off x="12651476" y="-358"/>
            <a:ext cx="5636524" cy="886786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C31C368-B39C-C626-13FF-3F415C477C83}"/>
              </a:ext>
            </a:extLst>
          </p:cNvPr>
          <p:cNvSpPr txBox="1"/>
          <p:nvPr/>
        </p:nvSpPr>
        <p:spPr>
          <a:xfrm>
            <a:off x="5613896" y="409188"/>
            <a:ext cx="12319240" cy="4883453"/>
          </a:xfrm>
          <a:prstGeom prst="rect">
            <a:avLst/>
          </a:prstGeom>
        </p:spPr>
        <p:txBody>
          <a:bodyPr wrap="square" lIns="0" tIns="0" rIns="0" bIns="0" rtlCol="0" anchor="t">
            <a:spAutoFit/>
          </a:bodyPr>
          <a:lstStyle/>
          <a:p>
            <a:pPr algn="r">
              <a:lnSpc>
                <a:spcPts val="3499"/>
              </a:lnSpc>
              <a:spcBef>
                <a:spcPct val="0"/>
              </a:spcBef>
            </a:pPr>
            <a:endParaRPr lang="en-US" sz="2800" b="1" spc="127" dirty="0">
              <a:solidFill>
                <a:srgbClr val="0076A5"/>
              </a:solidFill>
              <a:latin typeface="Open Sauce Light"/>
            </a:endParaRPr>
          </a:p>
          <a:p>
            <a:pPr algn="r">
              <a:lnSpc>
                <a:spcPts val="3499"/>
              </a:lnSpc>
              <a:spcBef>
                <a:spcPct val="0"/>
              </a:spcBef>
            </a:pPr>
            <a:endParaRPr lang="en-US" sz="2800" b="1" spc="127" dirty="0">
              <a:solidFill>
                <a:srgbClr val="0076A5"/>
              </a:solidFill>
              <a:latin typeface="Open Sauce Light"/>
            </a:endParaRPr>
          </a:p>
          <a:p>
            <a:pPr algn="r">
              <a:lnSpc>
                <a:spcPts val="3499"/>
              </a:lnSpc>
              <a:spcBef>
                <a:spcPct val="0"/>
              </a:spcBef>
            </a:pPr>
            <a:endParaRPr lang="en-US" sz="2800" b="1" spc="127" dirty="0">
              <a:solidFill>
                <a:srgbClr val="0076A5"/>
              </a:solidFill>
              <a:latin typeface="Open Sauce Light"/>
            </a:endParaRPr>
          </a:p>
          <a:p>
            <a:pPr algn="r">
              <a:lnSpc>
                <a:spcPts val="3499"/>
              </a:lnSpc>
              <a:spcBef>
                <a:spcPct val="0"/>
              </a:spcBef>
            </a:pPr>
            <a:endParaRPr lang="en-US" sz="2800" b="1" spc="127" dirty="0">
              <a:solidFill>
                <a:srgbClr val="0076A5"/>
              </a:solidFill>
              <a:latin typeface="Open Sauce Light"/>
            </a:endParaRPr>
          </a:p>
          <a:p>
            <a:pPr algn="r">
              <a:lnSpc>
                <a:spcPts val="3499"/>
              </a:lnSpc>
              <a:spcBef>
                <a:spcPct val="0"/>
              </a:spcBef>
            </a:pPr>
            <a:endParaRPr lang="en-US" sz="2800" b="1" spc="127" dirty="0">
              <a:solidFill>
                <a:srgbClr val="0076A5"/>
              </a:solidFill>
              <a:latin typeface="Open Sauce Light"/>
            </a:endParaRPr>
          </a:p>
          <a:p>
            <a:pPr algn="r">
              <a:lnSpc>
                <a:spcPts val="3499"/>
              </a:lnSpc>
              <a:spcBef>
                <a:spcPct val="0"/>
              </a:spcBef>
            </a:pPr>
            <a:endParaRPr lang="en-US" sz="2800" b="1" spc="127" dirty="0">
              <a:solidFill>
                <a:srgbClr val="0076A5"/>
              </a:solidFill>
              <a:latin typeface="Open Sauce Light"/>
            </a:endParaRPr>
          </a:p>
          <a:p>
            <a:pPr algn="r">
              <a:lnSpc>
                <a:spcPts val="3499"/>
              </a:lnSpc>
              <a:spcBef>
                <a:spcPct val="0"/>
              </a:spcBef>
            </a:pPr>
            <a:endParaRPr lang="en-US" sz="2000" spc="127" dirty="0">
              <a:solidFill>
                <a:srgbClr val="000000"/>
              </a:solidFill>
              <a:latin typeface="Open Sauce Light"/>
            </a:endParaRPr>
          </a:p>
          <a:p>
            <a:pPr algn="r">
              <a:lnSpc>
                <a:spcPts val="3499"/>
              </a:lnSpc>
              <a:spcBef>
                <a:spcPct val="0"/>
              </a:spcBef>
            </a:pPr>
            <a:endParaRPr lang="en-US" sz="2000" spc="127" dirty="0">
              <a:solidFill>
                <a:srgbClr val="000000"/>
              </a:solidFill>
              <a:latin typeface="Open Sauce Light"/>
            </a:endParaRPr>
          </a:p>
          <a:p>
            <a:pPr algn="r">
              <a:lnSpc>
                <a:spcPts val="3499"/>
              </a:lnSpc>
              <a:spcBef>
                <a:spcPct val="0"/>
              </a:spcBef>
            </a:pPr>
            <a:endParaRPr lang="en-US" sz="2000" spc="127" dirty="0">
              <a:solidFill>
                <a:srgbClr val="000000"/>
              </a:solidFill>
              <a:latin typeface="Open Sauce Light"/>
            </a:endParaRPr>
          </a:p>
          <a:p>
            <a:pPr algn="r">
              <a:lnSpc>
                <a:spcPts val="3499"/>
              </a:lnSpc>
              <a:spcBef>
                <a:spcPct val="0"/>
              </a:spcBef>
            </a:pPr>
            <a:endParaRPr lang="en-US" sz="2000" spc="127" dirty="0">
              <a:solidFill>
                <a:srgbClr val="000000"/>
              </a:solidFill>
              <a:latin typeface="Open Sauce Light"/>
            </a:endParaRPr>
          </a:p>
          <a:p>
            <a:pPr algn="r">
              <a:lnSpc>
                <a:spcPts val="3499"/>
              </a:lnSpc>
              <a:spcBef>
                <a:spcPct val="0"/>
              </a:spcBef>
            </a:pPr>
            <a:endParaRPr lang="en-US" sz="2000" spc="127" dirty="0">
              <a:solidFill>
                <a:srgbClr val="000000"/>
              </a:solidFill>
              <a:latin typeface="Open Sauce Light"/>
            </a:endParaRPr>
          </a:p>
        </p:txBody>
      </p:sp>
      <p:sp>
        <p:nvSpPr>
          <p:cNvPr id="3" name="AutoShape 3"/>
          <p:cNvSpPr/>
          <p:nvPr/>
        </p:nvSpPr>
        <p:spPr>
          <a:xfrm>
            <a:off x="1" y="8562086"/>
            <a:ext cx="18288000" cy="1724914"/>
          </a:xfrm>
          <a:prstGeom prst="rect">
            <a:avLst/>
          </a:prstGeom>
          <a:solidFill>
            <a:srgbClr val="0076A5"/>
          </a:solidFill>
        </p:spPr>
        <p:txBody>
          <a:bodyPr/>
          <a:lstStyle/>
          <a:p>
            <a:endParaRPr lang="en-US" dirty="0">
              <a:latin typeface="Arial" panose="020B0604020202020204" pitchFamily="34" charset="0"/>
              <a:cs typeface="Arial" panose="020B0604020202020204" pitchFamily="34" charset="0"/>
            </a:endParaRPr>
          </a:p>
        </p:txBody>
      </p:sp>
      <p:sp>
        <p:nvSpPr>
          <p:cNvPr id="7" name="Freeform 9">
            <a:extLst>
              <a:ext uri="{FF2B5EF4-FFF2-40B4-BE49-F238E27FC236}">
                <a16:creationId xmlns:a16="http://schemas.microsoft.com/office/drawing/2014/main" id="{7E6F633A-788C-52D1-372D-4BD7C6567444}"/>
              </a:ext>
            </a:extLst>
          </p:cNvPr>
          <p:cNvSpPr/>
          <p:nvPr/>
        </p:nvSpPr>
        <p:spPr>
          <a:xfrm>
            <a:off x="0" y="-357"/>
            <a:ext cx="4894729" cy="1283134"/>
          </a:xfrm>
          <a:custGeom>
            <a:avLst/>
            <a:gdLst/>
            <a:ahLst/>
            <a:cxnLst/>
            <a:rect l="l" t="t" r="r" b="b"/>
            <a:pathLst>
              <a:path w="7478023" h="2084708">
                <a:moveTo>
                  <a:pt x="0" y="0"/>
                </a:moveTo>
                <a:lnTo>
                  <a:pt x="7478023" y="0"/>
                </a:lnTo>
                <a:lnTo>
                  <a:pt x="7478023" y="2084708"/>
                </a:lnTo>
                <a:lnTo>
                  <a:pt x="0" y="2084708"/>
                </a:lnTo>
                <a:lnTo>
                  <a:pt x="0" y="0"/>
                </a:lnTo>
                <a:close/>
              </a:path>
            </a:pathLst>
          </a:custGeom>
          <a:blipFill>
            <a:blip r:embed="rId4"/>
            <a:stretch>
              <a:fillRect/>
            </a:stretch>
          </a:blipFill>
        </p:spPr>
        <p:txBody>
          <a:bodyPr/>
          <a:lstStyle/>
          <a:p>
            <a:endParaRPr lang="en-US"/>
          </a:p>
        </p:txBody>
      </p:sp>
      <p:sp>
        <p:nvSpPr>
          <p:cNvPr id="12" name="TextBox 3">
            <a:extLst>
              <a:ext uri="{FF2B5EF4-FFF2-40B4-BE49-F238E27FC236}">
                <a16:creationId xmlns:a16="http://schemas.microsoft.com/office/drawing/2014/main" id="{3B072F36-0AE2-4D61-215D-EE0D9B5FFA10}"/>
              </a:ext>
            </a:extLst>
          </p:cNvPr>
          <p:cNvSpPr txBox="1"/>
          <p:nvPr/>
        </p:nvSpPr>
        <p:spPr>
          <a:xfrm>
            <a:off x="183352" y="1563968"/>
            <a:ext cx="14154541" cy="830997"/>
          </a:xfrm>
          <a:prstGeom prst="rect">
            <a:avLst/>
          </a:prstGeom>
        </p:spPr>
        <p:txBody>
          <a:bodyPr wrap="square" lIns="0" tIns="0" rIns="0" bIns="0" rtlCol="0" anchor="t">
            <a:spAutoFit/>
          </a:bodyPr>
          <a:lstStyle/>
          <a:p>
            <a:pPr algn="ctr"/>
            <a:r>
              <a:rPr lang="en-US" sz="5400" b="1" dirty="0">
                <a:solidFill>
                  <a:srgbClr val="0076A5"/>
                </a:solidFill>
                <a:latin typeface="Arial" panose="020B0604020202020204" pitchFamily="34" charset="0"/>
                <a:cs typeface="Arial" panose="020B0604020202020204" pitchFamily="34" charset="0"/>
              </a:rPr>
              <a:t>Introductions</a:t>
            </a:r>
          </a:p>
        </p:txBody>
      </p:sp>
      <p:pic>
        <p:nvPicPr>
          <p:cNvPr id="5" name="Picture 4" descr="A person smiling in front of a plant&#10;&#10;Description automatically generated">
            <a:extLst>
              <a:ext uri="{FF2B5EF4-FFF2-40B4-BE49-F238E27FC236}">
                <a16:creationId xmlns:a16="http://schemas.microsoft.com/office/drawing/2014/main" id="{A647DBB3-06A5-63CE-82F8-8D9C09D34FE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385" r="1458"/>
          <a:stretch/>
        </p:blipFill>
        <p:spPr>
          <a:xfrm>
            <a:off x="6079259" y="2869647"/>
            <a:ext cx="2358925" cy="2657140"/>
          </a:xfrm>
          <a:prstGeom prst="rect">
            <a:avLst/>
          </a:prstGeom>
        </p:spPr>
      </p:pic>
      <p:sp>
        <p:nvSpPr>
          <p:cNvPr id="4" name="TextBox 3">
            <a:extLst>
              <a:ext uri="{FF2B5EF4-FFF2-40B4-BE49-F238E27FC236}">
                <a16:creationId xmlns:a16="http://schemas.microsoft.com/office/drawing/2014/main" id="{A4DD0E6B-FA64-42B1-F4C4-748D88D7C652}"/>
              </a:ext>
            </a:extLst>
          </p:cNvPr>
          <p:cNvSpPr txBox="1"/>
          <p:nvPr/>
        </p:nvSpPr>
        <p:spPr>
          <a:xfrm>
            <a:off x="2345076" y="5961750"/>
            <a:ext cx="9805695" cy="2306081"/>
          </a:xfrm>
          <a:prstGeom prst="rect">
            <a:avLst/>
          </a:prstGeom>
          <a:noFill/>
        </p:spPr>
        <p:txBody>
          <a:bodyPr wrap="square">
            <a:spAutoFit/>
          </a:bodyPr>
          <a:lstStyle/>
          <a:p>
            <a:pPr algn="ctr">
              <a:lnSpc>
                <a:spcPts val="3499"/>
              </a:lnSpc>
            </a:pPr>
            <a:r>
              <a:rPr lang="en-US" sz="3200" b="1" spc="127" dirty="0">
                <a:solidFill>
                  <a:srgbClr val="0076A5"/>
                </a:solidFill>
                <a:latin typeface="Arial" panose="020B0604020202020204" pitchFamily="34" charset="0"/>
                <a:cs typeface="Arial" panose="020B0604020202020204" pitchFamily="34" charset="0"/>
              </a:rPr>
              <a:t>Erika Zocher, M.S.</a:t>
            </a:r>
          </a:p>
          <a:p>
            <a:pPr algn="ctr">
              <a:lnSpc>
                <a:spcPts val="3499"/>
              </a:lnSpc>
              <a:spcBef>
                <a:spcPct val="0"/>
              </a:spcBef>
            </a:pPr>
            <a:r>
              <a:rPr lang="en-US" sz="2000" spc="127" dirty="0">
                <a:solidFill>
                  <a:srgbClr val="000000"/>
                </a:solidFill>
                <a:latin typeface="Arial" panose="020B0604020202020204" pitchFamily="34" charset="0"/>
                <a:cs typeface="Arial" panose="020B0604020202020204" pitchFamily="34" charset="0"/>
              </a:rPr>
              <a:t>Assistant Director of STEM Professions</a:t>
            </a:r>
          </a:p>
          <a:p>
            <a:pPr algn="ctr">
              <a:lnSpc>
                <a:spcPts val="3499"/>
              </a:lnSpc>
              <a:spcBef>
                <a:spcPct val="0"/>
              </a:spcBef>
            </a:pPr>
            <a:r>
              <a:rPr lang="en-US" sz="2000" spc="127" dirty="0">
                <a:solidFill>
                  <a:srgbClr val="000000"/>
                </a:solidFill>
                <a:latin typeface="Arial" panose="020B0604020202020204" pitchFamily="34" charset="0"/>
                <a:cs typeface="Arial" panose="020B0604020202020204" pitchFamily="34" charset="0"/>
                <a:hlinkClick r:id="rId6"/>
              </a:rPr>
              <a:t>erika.zocher@lmu.edu</a:t>
            </a:r>
            <a:endParaRPr lang="en-US" sz="2000" spc="127" dirty="0">
              <a:solidFill>
                <a:srgbClr val="000000"/>
              </a:solidFill>
              <a:latin typeface="Arial" panose="020B0604020202020204" pitchFamily="34" charset="0"/>
              <a:cs typeface="Arial" panose="020B0604020202020204" pitchFamily="34" charset="0"/>
            </a:endParaRPr>
          </a:p>
          <a:p>
            <a:pPr algn="ctr">
              <a:lnSpc>
                <a:spcPts val="3499"/>
              </a:lnSpc>
              <a:spcBef>
                <a:spcPct val="0"/>
              </a:spcBef>
            </a:pPr>
            <a:endParaRPr lang="en-US" sz="2000" spc="127" dirty="0">
              <a:solidFill>
                <a:srgbClr val="000000"/>
              </a:solidFill>
              <a:latin typeface="Arial" panose="020B0604020202020204" pitchFamily="34" charset="0"/>
              <a:cs typeface="Arial" panose="020B0604020202020204" pitchFamily="34" charset="0"/>
            </a:endParaRPr>
          </a:p>
          <a:p>
            <a:pPr algn="ctr">
              <a:lnSpc>
                <a:spcPts val="3499"/>
              </a:lnSpc>
              <a:spcBef>
                <a:spcPct val="0"/>
              </a:spcBef>
            </a:pPr>
            <a:endParaRPr lang="en-US" sz="2800" b="1" spc="127" dirty="0">
              <a:solidFill>
                <a:srgbClr val="0076A5"/>
              </a:solidFill>
              <a:latin typeface="Arial" panose="020B0604020202020204" pitchFamily="34" charset="0"/>
              <a:cs typeface="Arial" panose="020B0604020202020204" pitchFamily="34" charset="0"/>
            </a:endParaRPr>
          </a:p>
        </p:txBody>
      </p:sp>
      <p:pic>
        <p:nvPicPr>
          <p:cNvPr id="14" name="Graphic 13" descr="Robot with solid fill">
            <a:extLst>
              <a:ext uri="{FF2B5EF4-FFF2-40B4-BE49-F238E27FC236}">
                <a16:creationId xmlns:a16="http://schemas.microsoft.com/office/drawing/2014/main" id="{1DF50F77-9DD6-3509-0797-73FB12A5525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90423" y="1493747"/>
            <a:ext cx="937456" cy="901218"/>
          </a:xfrm>
          <a:prstGeom prst="rect">
            <a:avLst/>
          </a:prstGeom>
        </p:spPr>
      </p:pic>
      <p:pic>
        <p:nvPicPr>
          <p:cNvPr id="20" name="Picture 19" descr="A map with a red line&#10;&#10;Description automatically generated">
            <a:extLst>
              <a:ext uri="{FF2B5EF4-FFF2-40B4-BE49-F238E27FC236}">
                <a16:creationId xmlns:a16="http://schemas.microsoft.com/office/drawing/2014/main" id="{3BDCF30A-853C-B6E7-B679-B368B74386D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8562086"/>
            <a:ext cx="3449828" cy="1724914"/>
          </a:xfrm>
          <a:prstGeom prst="rect">
            <a:avLst/>
          </a:prstGeom>
        </p:spPr>
      </p:pic>
    </p:spTree>
    <p:extLst>
      <p:ext uri="{BB962C8B-B14F-4D97-AF65-F5344CB8AC3E}">
        <p14:creationId xmlns:p14="http://schemas.microsoft.com/office/powerpoint/2010/main" val="1983102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9192184"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1"/>
          </a:xfrm>
          <a:prstGeom prst="rect">
            <a:avLst/>
          </a:prstGeom>
          <a:solidFill>
            <a:srgbClr val="0076A5"/>
          </a:solidFill>
        </p:spPr>
        <p:txBody>
          <a:bodyPr/>
          <a:lstStyle/>
          <a:p>
            <a:endParaRPr lang="en-US"/>
          </a:p>
        </p:txBody>
      </p:sp>
      <p:sp>
        <p:nvSpPr>
          <p:cNvPr id="4" name="Freeform 4"/>
          <p:cNvSpPr/>
          <p:nvPr/>
        </p:nvSpPr>
        <p:spPr>
          <a:xfrm>
            <a:off x="4573256" y="1534117"/>
            <a:ext cx="4222591" cy="1384021"/>
          </a:xfrm>
          <a:custGeom>
            <a:avLst/>
            <a:gdLst/>
            <a:ahLst/>
            <a:cxnLst/>
            <a:rect l="l" t="t" r="r" b="b"/>
            <a:pathLst>
              <a:path w="4222591" h="1384021">
                <a:moveTo>
                  <a:pt x="0" y="0"/>
                </a:moveTo>
                <a:lnTo>
                  <a:pt x="4222590" y="0"/>
                </a:lnTo>
                <a:lnTo>
                  <a:pt x="4222590" y="1384021"/>
                </a:lnTo>
                <a:lnTo>
                  <a:pt x="0" y="1384021"/>
                </a:lnTo>
                <a:lnTo>
                  <a:pt x="0" y="0"/>
                </a:lnTo>
                <a:close/>
              </a:path>
            </a:pathLst>
          </a:custGeom>
          <a:blipFill>
            <a:blip r:embed="rId2"/>
            <a:stretch>
              <a:fillRect l="-9415" r="-8580"/>
            </a:stretch>
          </a:blipFill>
        </p:spPr>
        <p:txBody>
          <a:bodyPr/>
          <a:lstStyle/>
          <a:p>
            <a:endParaRPr lang="en-US"/>
          </a:p>
        </p:txBody>
      </p:sp>
      <p:sp>
        <p:nvSpPr>
          <p:cNvPr id="5" name="Freeform 5"/>
          <p:cNvSpPr/>
          <p:nvPr/>
        </p:nvSpPr>
        <p:spPr>
          <a:xfrm>
            <a:off x="4045285" y="5398005"/>
            <a:ext cx="4750562" cy="1319601"/>
          </a:xfrm>
          <a:custGeom>
            <a:avLst/>
            <a:gdLst/>
            <a:ahLst/>
            <a:cxnLst/>
            <a:rect l="l" t="t" r="r" b="b"/>
            <a:pathLst>
              <a:path w="4750562" h="1319601">
                <a:moveTo>
                  <a:pt x="0" y="0"/>
                </a:moveTo>
                <a:lnTo>
                  <a:pt x="4750563" y="0"/>
                </a:lnTo>
                <a:lnTo>
                  <a:pt x="4750563" y="1319601"/>
                </a:lnTo>
                <a:lnTo>
                  <a:pt x="0" y="1319601"/>
                </a:lnTo>
                <a:lnTo>
                  <a:pt x="0" y="0"/>
                </a:lnTo>
                <a:close/>
              </a:path>
            </a:pathLst>
          </a:custGeom>
          <a:blipFill>
            <a:blip r:embed="rId3"/>
            <a:stretch>
              <a:fillRect/>
            </a:stretch>
          </a:blipFill>
        </p:spPr>
        <p:txBody>
          <a:bodyPr/>
          <a:lstStyle/>
          <a:p>
            <a:endParaRPr lang="en-US"/>
          </a:p>
        </p:txBody>
      </p:sp>
      <p:sp>
        <p:nvSpPr>
          <p:cNvPr id="7" name="Freeform 7"/>
          <p:cNvSpPr/>
          <p:nvPr/>
        </p:nvSpPr>
        <p:spPr>
          <a:xfrm>
            <a:off x="465144" y="7270898"/>
            <a:ext cx="7035388" cy="1093206"/>
          </a:xfrm>
          <a:custGeom>
            <a:avLst/>
            <a:gdLst/>
            <a:ahLst/>
            <a:cxnLst/>
            <a:rect l="l" t="t" r="r" b="b"/>
            <a:pathLst>
              <a:path w="7035388" h="1093206">
                <a:moveTo>
                  <a:pt x="0" y="0"/>
                </a:moveTo>
                <a:lnTo>
                  <a:pt x="7035389" y="0"/>
                </a:lnTo>
                <a:lnTo>
                  <a:pt x="7035389" y="1093206"/>
                </a:lnTo>
                <a:lnTo>
                  <a:pt x="0" y="1093206"/>
                </a:lnTo>
                <a:lnTo>
                  <a:pt x="0" y="0"/>
                </a:lnTo>
                <a:close/>
              </a:path>
            </a:pathLst>
          </a:custGeom>
          <a:blipFill>
            <a:blip r:embed="rId4"/>
            <a:stretch>
              <a:fillRect t="-41108" b="-37657"/>
            </a:stretch>
          </a:blip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5"/>
            <a:stretch>
              <a:fillRect/>
            </a:stretch>
          </a:blipFill>
        </p:spPr>
        <p:txBody>
          <a:bodyPr/>
          <a:lstStyle/>
          <a:p>
            <a:endParaRPr lang="en-US"/>
          </a:p>
        </p:txBody>
      </p:sp>
      <p:sp>
        <p:nvSpPr>
          <p:cNvPr id="10" name="TextBox 10"/>
          <p:cNvSpPr txBox="1"/>
          <p:nvPr/>
        </p:nvSpPr>
        <p:spPr>
          <a:xfrm>
            <a:off x="9305495" y="2395381"/>
            <a:ext cx="8646296" cy="6782562"/>
          </a:xfrm>
          <a:prstGeom prst="rect">
            <a:avLst/>
          </a:prstGeom>
        </p:spPr>
        <p:txBody>
          <a:bodyPr wrap="square" lIns="0" tIns="0" rIns="0" bIns="0" rtlCol="0" anchor="t">
            <a:spAutoFit/>
          </a:bodyPr>
          <a:lstStyle/>
          <a:p>
            <a:pPr marL="450019" lvl="1" indent="-225009">
              <a:lnSpc>
                <a:spcPts val="4064"/>
              </a:lnSpc>
              <a:buFont typeface="Arial"/>
              <a:buChar char="•"/>
            </a:pPr>
            <a:r>
              <a:rPr lang="en-US" sz="2700" spc="87" dirty="0">
                <a:solidFill>
                  <a:srgbClr val="000000"/>
                </a:solidFill>
                <a:latin typeface="Arial" panose="020B0604020202020204" pitchFamily="34" charset="0"/>
                <a:cs typeface="Arial" panose="020B0604020202020204" pitchFamily="34" charset="0"/>
              </a:rPr>
              <a:t>Office located in VDA 135</a:t>
            </a:r>
          </a:p>
          <a:p>
            <a:pPr marL="450019" lvl="1" indent="-225009">
              <a:lnSpc>
                <a:spcPts val="4064"/>
              </a:lnSpc>
              <a:buFont typeface="Arial"/>
              <a:buChar char="•"/>
            </a:pPr>
            <a:r>
              <a:rPr lang="en-US" sz="2700" b="1" spc="87" dirty="0">
                <a:solidFill>
                  <a:srgbClr val="0076A5"/>
                </a:solidFill>
                <a:latin typeface="Arial" panose="020B0604020202020204" pitchFamily="34" charset="0"/>
                <a:cs typeface="Arial" panose="020B0604020202020204" pitchFamily="34" charset="0"/>
              </a:rPr>
              <a:t>Services</a:t>
            </a:r>
            <a:r>
              <a:rPr lang="en-US" sz="2700" spc="87" dirty="0">
                <a:solidFill>
                  <a:srgbClr val="000000"/>
                </a:solidFill>
                <a:latin typeface="Arial" panose="020B0604020202020204" pitchFamily="34" charset="0"/>
                <a:cs typeface="Arial" panose="020B0604020202020204" pitchFamily="34" charset="0"/>
              </a:rPr>
              <a:t> such as personalized career coaching with a designated coach in your industry (</a:t>
            </a:r>
            <a:r>
              <a:rPr lang="en-US" sz="2800" spc="87" dirty="0">
                <a:solidFill>
                  <a:srgbClr val="C00000"/>
                </a:solidFill>
                <a:highlight>
                  <a:srgbClr val="FFFFFF"/>
                </a:highlight>
                <a:latin typeface="Arial" panose="020B0604020202020204" pitchFamily="34" charset="0"/>
                <a:cs typeface="Arial" panose="020B0604020202020204" pitchFamily="34" charset="0"/>
              </a:rPr>
              <a:t>EZ</a:t>
            </a:r>
            <a:r>
              <a:rPr lang="en-US" sz="2800" spc="87" dirty="0">
                <a:solidFill>
                  <a:srgbClr val="000000"/>
                </a:solidFill>
                <a:highlight>
                  <a:srgbClr val="FFFFFF"/>
                </a:highlight>
                <a:latin typeface="Arial" panose="020B0604020202020204" pitchFamily="34" charset="0"/>
                <a:cs typeface="Arial" panose="020B0604020202020204" pitchFamily="34" charset="0"/>
              </a:rPr>
              <a:t>)</a:t>
            </a:r>
            <a:endParaRPr lang="en-US" sz="2700" spc="87" dirty="0">
              <a:solidFill>
                <a:srgbClr val="000000"/>
              </a:solidFill>
              <a:latin typeface="Arial" panose="020B0604020202020204" pitchFamily="34" charset="0"/>
              <a:cs typeface="Arial" panose="020B0604020202020204" pitchFamily="34" charset="0"/>
            </a:endParaRPr>
          </a:p>
          <a:p>
            <a:pPr marL="450019" lvl="1" indent="-225009">
              <a:lnSpc>
                <a:spcPts val="4064"/>
              </a:lnSpc>
              <a:buFont typeface="Arial"/>
              <a:buChar char="•"/>
            </a:pPr>
            <a:r>
              <a:rPr lang="en-US" sz="2700" spc="87" dirty="0">
                <a:solidFill>
                  <a:srgbClr val="000000"/>
                </a:solidFill>
                <a:latin typeface="Arial" panose="020B0604020202020204" pitchFamily="34" charset="0"/>
                <a:cs typeface="Arial" panose="020B0604020202020204" pitchFamily="34" charset="0"/>
              </a:rPr>
              <a:t>Free access to </a:t>
            </a:r>
            <a:r>
              <a:rPr lang="en-US" sz="2700" b="1" spc="87" dirty="0">
                <a:solidFill>
                  <a:srgbClr val="0076A5"/>
                </a:solidFill>
                <a:latin typeface="Arial" panose="020B0604020202020204" pitchFamily="34" charset="0"/>
                <a:cs typeface="Arial" panose="020B0604020202020204" pitchFamily="34" charset="0"/>
              </a:rPr>
              <a:t>platforms</a:t>
            </a:r>
            <a:r>
              <a:rPr lang="en-US" sz="2700" spc="87" dirty="0">
                <a:solidFill>
                  <a:srgbClr val="000000"/>
                </a:solidFill>
                <a:latin typeface="Arial" panose="020B0604020202020204" pitchFamily="34" charset="0"/>
                <a:cs typeface="Arial" panose="020B0604020202020204" pitchFamily="34" charset="0"/>
              </a:rPr>
              <a:t>, advanced technology and resources to help you with your resume, cover letter, interviewing, search, and more</a:t>
            </a:r>
          </a:p>
          <a:p>
            <a:pPr marL="450019" lvl="1" indent="-225009">
              <a:lnSpc>
                <a:spcPts val="4064"/>
              </a:lnSpc>
              <a:buFont typeface="Arial"/>
              <a:buChar char="•"/>
            </a:pPr>
            <a:r>
              <a:rPr lang="en-US" sz="2700" spc="87" dirty="0">
                <a:solidFill>
                  <a:srgbClr val="000000"/>
                </a:solidFill>
                <a:latin typeface="Arial" panose="020B0604020202020204" pitchFamily="34" charset="0"/>
                <a:cs typeface="Arial" panose="020B0604020202020204" pitchFamily="34" charset="0"/>
              </a:rPr>
              <a:t>Curated </a:t>
            </a:r>
            <a:r>
              <a:rPr lang="en-US" sz="2700" b="1" spc="87" dirty="0">
                <a:solidFill>
                  <a:srgbClr val="0076A5"/>
                </a:solidFill>
                <a:latin typeface="Arial" panose="020B0604020202020204" pitchFamily="34" charset="0"/>
                <a:cs typeface="Arial" panose="020B0604020202020204" pitchFamily="34" charset="0"/>
              </a:rPr>
              <a:t>career fairs and events </a:t>
            </a:r>
            <a:r>
              <a:rPr lang="en-US" sz="2700" spc="87" dirty="0">
                <a:solidFill>
                  <a:srgbClr val="000000"/>
                </a:solidFill>
                <a:latin typeface="Arial" panose="020B0604020202020204" pitchFamily="34" charset="0"/>
                <a:cs typeface="Arial" panose="020B0604020202020204" pitchFamily="34" charset="0"/>
              </a:rPr>
              <a:t>to connect you with employers and LMU alumni</a:t>
            </a:r>
          </a:p>
          <a:p>
            <a:pPr marL="450019" lvl="1" indent="-225009">
              <a:lnSpc>
                <a:spcPts val="4064"/>
              </a:lnSpc>
              <a:buFont typeface="Arial"/>
              <a:buChar char="•"/>
            </a:pPr>
            <a:r>
              <a:rPr lang="en-US" sz="2700" spc="87" dirty="0">
                <a:solidFill>
                  <a:srgbClr val="000000"/>
                </a:solidFill>
                <a:latin typeface="Arial" panose="020B0604020202020204" pitchFamily="34" charset="0"/>
                <a:cs typeface="Arial" panose="020B0604020202020204" pitchFamily="34" charset="0"/>
              </a:rPr>
              <a:t>A dedicated Employer Engagement team </a:t>
            </a:r>
            <a:r>
              <a:rPr lang="en-US" sz="2700" b="1" spc="87" dirty="0">
                <a:solidFill>
                  <a:srgbClr val="0076A5"/>
                </a:solidFill>
                <a:latin typeface="Arial" panose="020B0604020202020204" pitchFamily="34" charset="0"/>
                <a:cs typeface="Arial" panose="020B0604020202020204" pitchFamily="34" charset="0"/>
              </a:rPr>
              <a:t>sourcing top companies </a:t>
            </a:r>
            <a:r>
              <a:rPr lang="en-US" sz="2700" spc="87" dirty="0">
                <a:solidFill>
                  <a:srgbClr val="000000"/>
                </a:solidFill>
                <a:latin typeface="Arial" panose="020B0604020202020204" pitchFamily="34" charset="0"/>
                <a:cs typeface="Arial" panose="020B0604020202020204" pitchFamily="34" charset="0"/>
              </a:rPr>
              <a:t>in all LMU affiliated industries and fields </a:t>
            </a:r>
          </a:p>
          <a:p>
            <a:pPr marL="450019" lvl="1" indent="-225009">
              <a:lnSpc>
                <a:spcPts val="4064"/>
              </a:lnSpc>
              <a:buFont typeface="Arial"/>
              <a:buChar char="•"/>
            </a:pPr>
            <a:r>
              <a:rPr lang="en-US" sz="2700" spc="87" dirty="0">
                <a:solidFill>
                  <a:srgbClr val="000000"/>
                </a:solidFill>
                <a:latin typeface="Arial" panose="020B0604020202020204" pitchFamily="34" charset="0"/>
                <a:cs typeface="Arial" panose="020B0604020202020204" pitchFamily="34" charset="0"/>
              </a:rPr>
              <a:t>An exclusive </a:t>
            </a:r>
            <a:r>
              <a:rPr lang="en-US" sz="2700" b="1" spc="87" dirty="0">
                <a:solidFill>
                  <a:srgbClr val="0076A5"/>
                </a:solidFill>
                <a:latin typeface="Arial" panose="020B0604020202020204" pitchFamily="34" charset="0"/>
                <a:cs typeface="Arial" panose="020B0604020202020204" pitchFamily="34" charset="0"/>
              </a:rPr>
              <a:t>job board </a:t>
            </a:r>
            <a:r>
              <a:rPr lang="en-US" sz="2700" spc="87" dirty="0">
                <a:solidFill>
                  <a:srgbClr val="000000"/>
                </a:solidFill>
                <a:latin typeface="Arial" panose="020B0604020202020204" pitchFamily="34" charset="0"/>
                <a:cs typeface="Arial" panose="020B0604020202020204" pitchFamily="34" charset="0"/>
              </a:rPr>
              <a:t>filtered to your career interests and preferences</a:t>
            </a: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pic>
        <p:nvPicPr>
          <p:cNvPr id="12" name="Picture 11" descr="A close up of a logo&#10;&#10;Description automatically generated">
            <a:extLst>
              <a:ext uri="{FF2B5EF4-FFF2-40B4-BE49-F238E27FC236}">
                <a16:creationId xmlns:a16="http://schemas.microsoft.com/office/drawing/2014/main" id="{C25198D9-B70E-4955-2CB0-0647F5D3EDE2}"/>
              </a:ext>
            </a:extLst>
          </p:cNvPr>
          <p:cNvPicPr>
            <a:picLocks noChangeAspect="1"/>
          </p:cNvPicPr>
          <p:nvPr/>
        </p:nvPicPr>
        <p:blipFill>
          <a:blip r:embed="rId6">
            <a:extLst>
              <a:ext uri="{28A0092B-C50C-407E-A947-70E740481C1C}">
                <a14:useLocalDpi xmlns:a14="http://schemas.microsoft.com/office/drawing/2010/main" val="0"/>
              </a:ext>
            </a:extLst>
          </a:blip>
          <a:srcRect t="15443" b="15018"/>
          <a:stretch/>
        </p:blipFill>
        <p:spPr>
          <a:xfrm>
            <a:off x="1274271" y="3318101"/>
            <a:ext cx="3298985" cy="152661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0083094" cy="7626460"/>
          </a:xfrm>
          <a:prstGeom prst="rect">
            <a:avLst/>
          </a:prstGeom>
          <a:solidFill>
            <a:srgbClr val="C8C9C7">
              <a:alpha val="37647"/>
            </a:srgbClr>
          </a:solidFill>
        </p:spPr>
        <p:txBody>
          <a:bodyPr/>
          <a:lstStyle/>
          <a:p>
            <a:endParaRPr lang="en-US" dirty="0"/>
          </a:p>
        </p:txBody>
      </p:sp>
      <p:sp>
        <p:nvSpPr>
          <p:cNvPr id="3" name="AutoShape 3"/>
          <p:cNvSpPr/>
          <p:nvPr/>
        </p:nvSpPr>
        <p:spPr>
          <a:xfrm>
            <a:off x="1" y="9606259"/>
            <a:ext cx="18288000" cy="680741"/>
          </a:xfrm>
          <a:prstGeom prst="rect">
            <a:avLst/>
          </a:prstGeom>
          <a:solidFill>
            <a:srgbClr val="0076A5"/>
          </a:solidFill>
        </p:spPr>
        <p:txBody>
          <a:bodyPr/>
          <a:lstStyle/>
          <a:p>
            <a:endParaRPr lang="en-US"/>
          </a:p>
        </p:txBody>
      </p:sp>
      <p:sp>
        <p:nvSpPr>
          <p:cNvPr id="8" name="Freeform 8"/>
          <p:cNvSpPr/>
          <p:nvPr/>
        </p:nvSpPr>
        <p:spPr>
          <a:xfrm>
            <a:off x="12184380" y="207064"/>
            <a:ext cx="5806440" cy="1549153"/>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0507802" y="2241775"/>
            <a:ext cx="7298935" cy="8002191"/>
          </a:xfrm>
          <a:prstGeom prst="rect">
            <a:avLst/>
          </a:prstGeom>
        </p:spPr>
        <p:txBody>
          <a:bodyPr wrap="square" lIns="0" tIns="0" rIns="0" bIns="0" rtlCol="0" anchor="t">
            <a:spAutoFit/>
          </a:bodyPr>
          <a:lstStyle/>
          <a:p>
            <a:pPr marL="571500" indent="-571500" algn="l" fontAlgn="base">
              <a:buFont typeface="Arial" panose="020B0604020202020204" pitchFamily="34" charset="0"/>
              <a:buChar char="•"/>
            </a:pPr>
            <a:r>
              <a:rPr lang="en-US" sz="3600" b="1" i="0" u="sng" dirty="0">
                <a:solidFill>
                  <a:srgbClr val="000000"/>
                </a:solidFill>
                <a:effectLst/>
                <a:highlight>
                  <a:srgbClr val="FFFFFF"/>
                </a:highlight>
                <a:latin typeface="Arial" panose="020B0604020202020204" pitchFamily="34" charset="0"/>
                <a:cs typeface="Arial" panose="020B0604020202020204" pitchFamily="34" charset="0"/>
                <a:hlinkClick r:id="rId3"/>
              </a:rPr>
              <a:t>Career Coachin</a:t>
            </a:r>
            <a:r>
              <a:rPr lang="en-US" sz="3600" b="1" u="sng" dirty="0">
                <a:solidFill>
                  <a:srgbClr val="000000"/>
                </a:solidFill>
                <a:highlight>
                  <a:srgbClr val="FFFFFF"/>
                </a:highlight>
                <a:latin typeface="Arial" panose="020B0604020202020204" pitchFamily="34" charset="0"/>
                <a:cs typeface="Arial" panose="020B0604020202020204" pitchFamily="34" charset="0"/>
                <a:hlinkClick r:id="rId3"/>
              </a:rPr>
              <a:t>g</a:t>
            </a:r>
            <a:r>
              <a:rPr lang="en-US" sz="3600" b="1" dirty="0">
                <a:solidFill>
                  <a:srgbClr val="000000"/>
                </a:solidFill>
                <a:highlight>
                  <a:srgbClr val="FFFFFF"/>
                </a:highlight>
                <a:latin typeface="Arial" panose="020B0604020202020204" pitchFamily="34" charset="0"/>
                <a:cs typeface="Arial" panose="020B0604020202020204" pitchFamily="34" charset="0"/>
              </a:rPr>
              <a:t>: </a:t>
            </a:r>
            <a:r>
              <a:rPr lang="en-US" sz="3200" dirty="0">
                <a:solidFill>
                  <a:srgbClr val="000000"/>
                </a:solidFill>
                <a:highlight>
                  <a:srgbClr val="FFFFFF"/>
                </a:highlight>
                <a:latin typeface="Arial" panose="020B0604020202020204" pitchFamily="34" charset="0"/>
                <a:cs typeface="Arial" panose="020B0604020202020204" pitchFamily="34" charset="0"/>
              </a:rPr>
              <a:t>Resume/cover letter/grad school application review, mock interviews, career exploration, job/internship search</a:t>
            </a:r>
          </a:p>
          <a:p>
            <a:pPr marL="571500" indent="-571500" algn="l" fontAlgn="base">
              <a:buFont typeface="Arial" panose="020B0604020202020204" pitchFamily="34" charset="0"/>
              <a:buChar char="•"/>
            </a:pPr>
            <a:r>
              <a:rPr lang="en-US" sz="3600" b="1" u="sng" dirty="0">
                <a:solidFill>
                  <a:srgbClr val="000000"/>
                </a:solidFill>
                <a:highlight>
                  <a:srgbClr val="FFFFFF"/>
                </a:highlight>
                <a:latin typeface="Arial" panose="020B0604020202020204" pitchFamily="34" charset="0"/>
                <a:cs typeface="Arial" panose="020B0604020202020204" pitchFamily="34" charset="0"/>
                <a:hlinkClick r:id="rId4"/>
              </a:rPr>
              <a:t>Professional Portraits</a:t>
            </a:r>
            <a:r>
              <a:rPr lang="en-US" sz="3600" b="1" dirty="0">
                <a:solidFill>
                  <a:srgbClr val="000000"/>
                </a:solidFill>
                <a:highlight>
                  <a:srgbClr val="FFFFFF"/>
                </a:highlight>
                <a:latin typeface="Arial" panose="020B0604020202020204" pitchFamily="34" charset="0"/>
                <a:cs typeface="Arial" panose="020B0604020202020204" pitchFamily="34" charset="0"/>
              </a:rPr>
              <a:t>: </a:t>
            </a:r>
            <a:r>
              <a:rPr lang="en-US" sz="3200" dirty="0">
                <a:solidFill>
                  <a:srgbClr val="000000"/>
                </a:solidFill>
                <a:highlight>
                  <a:srgbClr val="FFFFFF"/>
                </a:highlight>
                <a:latin typeface="Arial" panose="020B0604020202020204" pitchFamily="34" charset="0"/>
                <a:cs typeface="Arial" panose="020B0604020202020204" pitchFamily="34" charset="0"/>
              </a:rPr>
              <a:t>Self-service photo booth</a:t>
            </a:r>
          </a:p>
          <a:p>
            <a:pPr marL="571500" indent="-571500" algn="l" fontAlgn="base">
              <a:buFont typeface="Arial" panose="020B0604020202020204" pitchFamily="34" charset="0"/>
              <a:buChar char="•"/>
            </a:pPr>
            <a:r>
              <a:rPr lang="en-US" sz="3600" b="1" u="sng" dirty="0">
                <a:solidFill>
                  <a:srgbClr val="000000"/>
                </a:solidFill>
                <a:highlight>
                  <a:srgbClr val="FFFFFF"/>
                </a:highlight>
                <a:latin typeface="Arial" panose="020B0604020202020204" pitchFamily="34" charset="0"/>
                <a:cs typeface="Arial" panose="020B0604020202020204" pitchFamily="34" charset="0"/>
                <a:hlinkClick r:id="rId5"/>
              </a:rPr>
              <a:t>Mane Apparel</a:t>
            </a:r>
            <a:r>
              <a:rPr lang="en-US" sz="3600" b="1" dirty="0">
                <a:solidFill>
                  <a:srgbClr val="000000"/>
                </a:solidFill>
                <a:highlight>
                  <a:srgbClr val="FFFFFF"/>
                </a:highlight>
                <a:latin typeface="Arial" panose="020B0604020202020204" pitchFamily="34" charset="0"/>
                <a:cs typeface="Arial" panose="020B0604020202020204" pitchFamily="34" charset="0"/>
              </a:rPr>
              <a:t>: </a:t>
            </a:r>
            <a:r>
              <a:rPr lang="en-US" sz="3200" b="0" i="0" dirty="0">
                <a:solidFill>
                  <a:srgbClr val="000000"/>
                </a:solidFill>
                <a:effectLst/>
                <a:latin typeface="Arial" panose="020B0604020202020204" pitchFamily="34" charset="0"/>
                <a:cs typeface="Arial" panose="020B0604020202020204" pitchFamily="34" charset="0"/>
              </a:rPr>
              <a:t>Rent appropriate attire for career fairs, interviews, networking, and professional portraits. Inventory includes suits, blazers, skirts, button-down shirts, and more. The only cost to students is a cleaning fee after use.</a:t>
            </a:r>
            <a:endParaRPr lang="en-US" sz="3200" b="1" u="sng" dirty="0">
              <a:solidFill>
                <a:srgbClr val="000000"/>
              </a:solidFill>
              <a:highlight>
                <a:srgbClr val="FFFFFF"/>
              </a:highlight>
              <a:latin typeface="Arial" panose="020B0604020202020204" pitchFamily="34" charset="0"/>
              <a:cs typeface="Arial" panose="020B0604020202020204" pitchFamily="34" charset="0"/>
            </a:endParaRPr>
          </a:p>
          <a:p>
            <a:pPr algn="l" fontAlgn="base"/>
            <a:endParaRPr lang="en-US" sz="2800" dirty="0">
              <a:solidFill>
                <a:srgbClr val="000000"/>
              </a:solidFill>
              <a:highlight>
                <a:srgbClr val="FFFFFF"/>
              </a:highlight>
              <a:latin typeface="Arial" panose="020B0604020202020204" pitchFamily="34" charset="0"/>
              <a:cs typeface="Arial" panose="020B0604020202020204" pitchFamily="34" charset="0"/>
            </a:endParaRPr>
          </a:p>
          <a:p>
            <a:endParaRPr lang="en-US" sz="3200" dirty="0">
              <a:latin typeface="Arial" panose="020B0604020202020204" pitchFamily="34" charset="0"/>
              <a:ea typeface="+mn-lt"/>
              <a:cs typeface="Arial" panose="020B0604020202020204" pitchFamily="34" charset="0"/>
            </a:endParaRPr>
          </a:p>
          <a:p>
            <a:endParaRPr lang="en-US" sz="3200" dirty="0">
              <a:latin typeface="Arial" panose="020B0604020202020204" pitchFamily="34" charset="0"/>
              <a:ea typeface="+mn-lt"/>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7" name="TextBox 6">
            <a:extLst>
              <a:ext uri="{FF2B5EF4-FFF2-40B4-BE49-F238E27FC236}">
                <a16:creationId xmlns:a16="http://schemas.microsoft.com/office/drawing/2014/main" id="{02A6598B-C2AD-28E0-FEBA-B99B64CCA1C0}"/>
              </a:ext>
            </a:extLst>
          </p:cNvPr>
          <p:cNvSpPr txBox="1"/>
          <p:nvPr/>
        </p:nvSpPr>
        <p:spPr>
          <a:xfrm>
            <a:off x="345344" y="206819"/>
            <a:ext cx="3208421"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Services</a:t>
            </a:r>
          </a:p>
        </p:txBody>
      </p:sp>
      <p:pic>
        <p:nvPicPr>
          <p:cNvPr id="1026" name="Picture 2" descr="A photograph of a student sitting at the LMU CPD headshot booth getting her professional photo taken.">
            <a:extLst>
              <a:ext uri="{FF2B5EF4-FFF2-40B4-BE49-F238E27FC236}">
                <a16:creationId xmlns:a16="http://schemas.microsoft.com/office/drawing/2014/main" id="{48DECB07-1B10-186A-5FD4-BDF08DE077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4747" y="2655916"/>
            <a:ext cx="4562475"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 row of men's suit jackets in shades of gray and blue on hangers.">
            <a:extLst>
              <a:ext uri="{FF2B5EF4-FFF2-40B4-BE49-F238E27FC236}">
                <a16:creationId xmlns:a16="http://schemas.microsoft.com/office/drawing/2014/main" id="{477D4789-24CD-CD1A-35BC-1974BBE317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0648" y="5829947"/>
            <a:ext cx="457200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rson pointing at a computer&#10;&#10;Description automatically generated">
            <a:extLst>
              <a:ext uri="{FF2B5EF4-FFF2-40B4-BE49-F238E27FC236}">
                <a16:creationId xmlns:a16="http://schemas.microsoft.com/office/drawing/2014/main" id="{86757E41-66EE-8EAF-C2B5-EA8CC6C00091}"/>
              </a:ext>
            </a:extLst>
          </p:cNvPr>
          <p:cNvPicPr>
            <a:picLocks noChangeAspect="1"/>
          </p:cNvPicPr>
          <p:nvPr/>
        </p:nvPicPr>
        <p:blipFill>
          <a:blip r:embed="rId8">
            <a:extLst>
              <a:ext uri="{28A0092B-C50C-407E-A947-70E740481C1C}">
                <a14:useLocalDpi xmlns:a14="http://schemas.microsoft.com/office/drawing/2010/main" val="0"/>
              </a:ext>
            </a:extLst>
          </a:blip>
          <a:srcRect l="2024" r="14114" b="2765"/>
          <a:stretch/>
        </p:blipFill>
        <p:spPr>
          <a:xfrm>
            <a:off x="923413" y="1329407"/>
            <a:ext cx="3000095" cy="3127646"/>
          </a:xfrm>
          <a:prstGeom prst="rect">
            <a:avLst/>
          </a:prstGeom>
        </p:spPr>
      </p:pic>
    </p:spTree>
    <p:extLst>
      <p:ext uri="{BB962C8B-B14F-4D97-AF65-F5344CB8AC3E}">
        <p14:creationId xmlns:p14="http://schemas.microsoft.com/office/powerpoint/2010/main" val="3723793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9200777" cy="9734596"/>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1"/>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615852" y="3661718"/>
            <a:ext cx="8326803" cy="2339102"/>
          </a:xfrm>
          <a:prstGeom prst="rect">
            <a:avLst/>
          </a:prstGeom>
        </p:spPr>
        <p:txBody>
          <a:bodyPr lIns="0" tIns="0" rIns="0" bIns="0" rtlCol="0" anchor="t">
            <a:spAutoFit/>
          </a:bodyPr>
          <a:lstStyle/>
          <a:p>
            <a:r>
              <a:rPr lang="en-US" sz="4400" b="1" dirty="0">
                <a:latin typeface="Arial" panose="020B0604020202020204" pitchFamily="34" charset="0"/>
                <a:ea typeface="+mn-lt"/>
                <a:cs typeface="Arial" panose="020B0604020202020204" pitchFamily="34" charset="0"/>
                <a:hlinkClick r:id="rId3"/>
              </a:rPr>
              <a:t>Handshake</a:t>
            </a:r>
            <a:r>
              <a:rPr lang="en-US" sz="4400" b="1" dirty="0">
                <a:latin typeface="Arial" panose="020B0604020202020204" pitchFamily="34" charset="0"/>
                <a:ea typeface="+mn-lt"/>
                <a:cs typeface="Arial" panose="020B0604020202020204" pitchFamily="34" charset="0"/>
              </a:rPr>
              <a:t>:</a:t>
            </a:r>
          </a:p>
          <a:p>
            <a:pPr marL="571500" indent="-571500">
              <a:buFont typeface="Arial" panose="020B0604020202020204" pitchFamily="34" charset="0"/>
              <a:buChar char="•"/>
            </a:pPr>
            <a:r>
              <a:rPr lang="en-US" sz="3600" dirty="0">
                <a:latin typeface="Arial" panose="020B0604020202020204" pitchFamily="34" charset="0"/>
                <a:ea typeface="+mn-lt"/>
                <a:cs typeface="Arial" panose="020B0604020202020204" pitchFamily="34" charset="0"/>
              </a:rPr>
              <a:t>Find jobs and internships</a:t>
            </a:r>
          </a:p>
          <a:p>
            <a:pPr marL="571500" indent="-571500">
              <a:buFont typeface="Arial" panose="020B0604020202020204" pitchFamily="34" charset="0"/>
              <a:buChar char="•"/>
            </a:pPr>
            <a:r>
              <a:rPr lang="en-US" sz="3600" dirty="0">
                <a:latin typeface="Arial" panose="020B0604020202020204" pitchFamily="34" charset="0"/>
                <a:ea typeface="+mn-lt"/>
                <a:cs typeface="Arial" panose="020B0604020202020204" pitchFamily="34" charset="0"/>
              </a:rPr>
              <a:t>Register for events</a:t>
            </a:r>
          </a:p>
          <a:p>
            <a:pPr marL="571500" indent="-571500">
              <a:buFont typeface="Arial" panose="020B0604020202020204" pitchFamily="34" charset="0"/>
              <a:buChar char="•"/>
            </a:pPr>
            <a:r>
              <a:rPr lang="en-US" sz="3600" dirty="0">
                <a:latin typeface="Arial" panose="020B0604020202020204" pitchFamily="34" charset="0"/>
                <a:ea typeface="+mn-lt"/>
                <a:cs typeface="Arial" panose="020B0604020202020204" pitchFamily="34" charset="0"/>
              </a:rPr>
              <a:t>Book coaching appointments at CPD</a:t>
            </a: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pic>
        <p:nvPicPr>
          <p:cNvPr id="12" name="Content Placeholder 5" descr="A screenshot of a computer&#10;&#10;Description automatically generated">
            <a:extLst>
              <a:ext uri="{FF2B5EF4-FFF2-40B4-BE49-F238E27FC236}">
                <a16:creationId xmlns:a16="http://schemas.microsoft.com/office/drawing/2014/main" id="{D85721F4-F3FE-7192-E231-123D2D90D288}"/>
              </a:ext>
            </a:extLst>
          </p:cNvPr>
          <p:cNvPicPr>
            <a:picLocks noChangeAspect="1"/>
          </p:cNvPicPr>
          <p:nvPr/>
        </p:nvPicPr>
        <p:blipFill>
          <a:blip r:embed="rId4"/>
          <a:stretch>
            <a:fillRect/>
          </a:stretch>
        </p:blipFill>
        <p:spPr>
          <a:xfrm>
            <a:off x="345344" y="3205113"/>
            <a:ext cx="8798656" cy="4820930"/>
          </a:xfrm>
          <a:prstGeom prst="rect">
            <a:avLst/>
          </a:prstGeom>
        </p:spPr>
      </p:pic>
      <p:sp>
        <p:nvSpPr>
          <p:cNvPr id="4" name="TextBox 3">
            <a:extLst>
              <a:ext uri="{FF2B5EF4-FFF2-40B4-BE49-F238E27FC236}">
                <a16:creationId xmlns:a16="http://schemas.microsoft.com/office/drawing/2014/main" id="{0618275E-E7FA-FF3A-DA7C-A8415056F76D}"/>
              </a:ext>
            </a:extLst>
          </p:cNvPr>
          <p:cNvSpPr txBox="1"/>
          <p:nvPr/>
        </p:nvSpPr>
        <p:spPr>
          <a:xfrm>
            <a:off x="345344" y="206819"/>
            <a:ext cx="3633098"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Platforms</a:t>
            </a:r>
          </a:p>
        </p:txBody>
      </p:sp>
      <p:pic>
        <p:nvPicPr>
          <p:cNvPr id="6" name="Picture 5" descr="A close up of a logo&#10;&#10;Description automatically generated">
            <a:extLst>
              <a:ext uri="{FF2B5EF4-FFF2-40B4-BE49-F238E27FC236}">
                <a16:creationId xmlns:a16="http://schemas.microsoft.com/office/drawing/2014/main" id="{43D44595-69A9-DFEB-E152-E35112167FFF}"/>
              </a:ext>
            </a:extLst>
          </p:cNvPr>
          <p:cNvPicPr>
            <a:picLocks noChangeAspect="1"/>
          </p:cNvPicPr>
          <p:nvPr/>
        </p:nvPicPr>
        <p:blipFill>
          <a:blip r:embed="rId5">
            <a:extLst>
              <a:ext uri="{28A0092B-C50C-407E-A947-70E740481C1C}">
                <a14:useLocalDpi xmlns:a14="http://schemas.microsoft.com/office/drawing/2010/main" val="0"/>
              </a:ext>
            </a:extLst>
          </a:blip>
          <a:srcRect t="15443" b="15018"/>
          <a:stretch/>
        </p:blipFill>
        <p:spPr>
          <a:xfrm>
            <a:off x="3095179" y="1329520"/>
            <a:ext cx="3298985" cy="1526612"/>
          </a:xfrm>
          <a:prstGeom prst="rect">
            <a:avLst/>
          </a:prstGeom>
        </p:spPr>
      </p:pic>
    </p:spTree>
    <p:extLst>
      <p:ext uri="{BB962C8B-B14F-4D97-AF65-F5344CB8AC3E}">
        <p14:creationId xmlns:p14="http://schemas.microsoft.com/office/powerpoint/2010/main" val="1726146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9192184"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1"/>
          </a:xfrm>
          <a:prstGeom prst="rect">
            <a:avLst/>
          </a:prstGeom>
          <a:solidFill>
            <a:srgbClr val="0076A5"/>
          </a:solidFill>
        </p:spPr>
        <p:txBody>
          <a:bodyPr/>
          <a:lstStyle/>
          <a:p>
            <a:endParaRPr lang="en-US"/>
          </a:p>
        </p:txBody>
      </p:sp>
      <p:sp>
        <p:nvSpPr>
          <p:cNvPr id="8" name="Freeform 8"/>
          <p:cNvSpPr/>
          <p:nvPr/>
        </p:nvSpPr>
        <p:spPr>
          <a:xfrm>
            <a:off x="12184380" y="207064"/>
            <a:ext cx="5806440" cy="1549153"/>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623912" y="3871875"/>
            <a:ext cx="8366908" cy="2769989"/>
          </a:xfrm>
          <a:prstGeom prst="rect">
            <a:avLst/>
          </a:prstGeom>
        </p:spPr>
        <p:txBody>
          <a:bodyPr wrap="square" lIns="0" tIns="0" rIns="0" bIns="0" rtlCol="0" anchor="t">
            <a:spAutoFit/>
          </a:bodyPr>
          <a:lstStyle/>
          <a:p>
            <a:pPr algn="l" fontAlgn="base"/>
            <a:r>
              <a:rPr lang="en-US" sz="4400" b="1" i="0" u="sng" dirty="0" err="1">
                <a:solidFill>
                  <a:srgbClr val="000000"/>
                </a:solidFill>
                <a:effectLst/>
                <a:highlight>
                  <a:srgbClr val="FFFFFF"/>
                </a:highlight>
                <a:latin typeface="Arial" panose="020B0604020202020204" pitchFamily="34" charset="0"/>
                <a:cs typeface="Arial" panose="020B0604020202020204" pitchFamily="34" charset="0"/>
                <a:hlinkClick r:id="rId3"/>
              </a:rPr>
              <a:t>Vmock</a:t>
            </a:r>
            <a:r>
              <a:rPr lang="en-US" sz="4400" i="0" dirty="0">
                <a:solidFill>
                  <a:srgbClr val="000000"/>
                </a:solidFill>
                <a:effectLst/>
                <a:highlight>
                  <a:srgbClr val="FFFFFF"/>
                </a:highlight>
                <a:latin typeface="Arial" panose="020B0604020202020204" pitchFamily="34" charset="0"/>
                <a:cs typeface="Arial" panose="020B0604020202020204" pitchFamily="34" charset="0"/>
              </a:rPr>
              <a:t>: </a:t>
            </a:r>
            <a:r>
              <a:rPr lang="en-US" sz="4000" i="0" dirty="0">
                <a:solidFill>
                  <a:srgbClr val="000000"/>
                </a:solidFill>
                <a:effectLst/>
                <a:highlight>
                  <a:srgbClr val="FFFFFF"/>
                </a:highlight>
                <a:latin typeface="Arial" panose="020B0604020202020204" pitchFamily="34" charset="0"/>
                <a:cs typeface="Arial" panose="020B0604020202020204" pitchFamily="34" charset="0"/>
              </a:rPr>
              <a:t>24-7 online resume-review tool, leveraging AI technology</a:t>
            </a:r>
          </a:p>
          <a:p>
            <a:pPr algn="l" fontAlgn="base"/>
            <a:endParaRPr lang="en-US" sz="3200" i="0" dirty="0">
              <a:solidFill>
                <a:srgbClr val="000000"/>
              </a:solidFill>
              <a:effectLst/>
              <a:highlight>
                <a:srgbClr val="FFFFFF"/>
              </a:highlight>
              <a:latin typeface="Arial" panose="020B0604020202020204" pitchFamily="34" charset="0"/>
              <a:cs typeface="Arial" panose="020B0604020202020204" pitchFamily="34" charset="0"/>
            </a:endParaRPr>
          </a:p>
          <a:p>
            <a:endParaRPr lang="en-US" sz="3200" dirty="0">
              <a:latin typeface="Arial" panose="020B0604020202020204" pitchFamily="34" charset="0"/>
              <a:ea typeface="+mn-lt"/>
              <a:cs typeface="Arial" panose="020B0604020202020204" pitchFamily="34" charset="0"/>
            </a:endParaRPr>
          </a:p>
          <a:p>
            <a:endParaRPr lang="en-US" sz="3200" dirty="0">
              <a:latin typeface="Arial" panose="020B0604020202020204" pitchFamily="34" charset="0"/>
              <a:ea typeface="+mn-lt"/>
              <a:cs typeface="Arial" panose="020B0604020202020204" pitchFamily="34" charset="0"/>
            </a:endParaRPr>
          </a:p>
        </p:txBody>
      </p:sp>
      <p:sp>
        <p:nvSpPr>
          <p:cNvPr id="11" name="TextBox 11"/>
          <p:cNvSpPr txBox="1"/>
          <p:nvPr/>
        </p:nvSpPr>
        <p:spPr>
          <a:xfrm>
            <a:off x="9078628" y="4435470"/>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7" name="TextBox 6">
            <a:extLst>
              <a:ext uri="{FF2B5EF4-FFF2-40B4-BE49-F238E27FC236}">
                <a16:creationId xmlns:a16="http://schemas.microsoft.com/office/drawing/2014/main" id="{02A6598B-C2AD-28E0-FEBA-B99B64CCA1C0}"/>
              </a:ext>
            </a:extLst>
          </p:cNvPr>
          <p:cNvSpPr txBox="1"/>
          <p:nvPr/>
        </p:nvSpPr>
        <p:spPr>
          <a:xfrm>
            <a:off x="345344" y="206819"/>
            <a:ext cx="3761435"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Platforms</a:t>
            </a:r>
          </a:p>
        </p:txBody>
      </p:sp>
      <p:pic>
        <p:nvPicPr>
          <p:cNvPr id="12" name="Picture 11" descr="A screenshot of a graph&#10;&#10;Description automatically generated">
            <a:extLst>
              <a:ext uri="{FF2B5EF4-FFF2-40B4-BE49-F238E27FC236}">
                <a16:creationId xmlns:a16="http://schemas.microsoft.com/office/drawing/2014/main" id="{E4D9AAA0-F1FB-52A1-23B5-B3DEDB2F5B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6729" y="4663117"/>
            <a:ext cx="7156035" cy="4559021"/>
          </a:xfrm>
          <a:prstGeom prst="rect">
            <a:avLst/>
          </a:prstGeom>
        </p:spPr>
      </p:pic>
      <p:pic>
        <p:nvPicPr>
          <p:cNvPr id="14" name="Picture 13" descr="A black background with white text&#10;&#10;Description automatically generated">
            <a:extLst>
              <a:ext uri="{FF2B5EF4-FFF2-40B4-BE49-F238E27FC236}">
                <a16:creationId xmlns:a16="http://schemas.microsoft.com/office/drawing/2014/main" id="{94EB15F2-3AEC-E0C2-7A01-0BC6DDF0288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2260" y="1452714"/>
            <a:ext cx="7870504" cy="2083130"/>
          </a:xfrm>
          <a:prstGeom prst="rect">
            <a:avLst/>
          </a:prstGeom>
        </p:spPr>
      </p:pic>
    </p:spTree>
    <p:extLst>
      <p:ext uri="{BB962C8B-B14F-4D97-AF65-F5344CB8AC3E}">
        <p14:creationId xmlns:p14="http://schemas.microsoft.com/office/powerpoint/2010/main" val="4232120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2096B953-265A-1186-FD81-A562A3B14019}"/>
              </a:ext>
            </a:extLst>
          </p:cNvPr>
          <p:cNvSpPr/>
          <p:nvPr/>
        </p:nvSpPr>
        <p:spPr>
          <a:xfrm>
            <a:off x="0" y="-1"/>
            <a:ext cx="9192184"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1" cy="680741"/>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496053" y="2324100"/>
            <a:ext cx="8326803" cy="7201972"/>
          </a:xfrm>
          <a:prstGeom prst="rect">
            <a:avLst/>
          </a:prstGeom>
        </p:spPr>
        <p:txBody>
          <a:bodyPr lIns="0" tIns="0" rIns="0" bIns="0" rtlCol="0" anchor="t">
            <a:spAutoFit/>
          </a:bodyPr>
          <a:lstStyle/>
          <a:p>
            <a:r>
              <a:rPr lang="en-US" sz="4000" b="1" i="0" u="sng" dirty="0">
                <a:effectLst/>
                <a:highlight>
                  <a:srgbClr val="FFFFFF"/>
                </a:highlight>
                <a:latin typeface="Arial" panose="020B0604020202020204" pitchFamily="34" charset="0"/>
                <a:cs typeface="Arial" panose="020B0604020202020204" pitchFamily="34" charset="0"/>
                <a:hlinkClick r:id="rId3"/>
              </a:rPr>
              <a:t>Big Interview</a:t>
            </a:r>
            <a:r>
              <a:rPr lang="en-US" sz="4000" b="0" i="0" dirty="0">
                <a:solidFill>
                  <a:srgbClr val="000000"/>
                </a:solidFill>
                <a:effectLst/>
                <a:highlight>
                  <a:srgbClr val="FFFFFF"/>
                </a:highlight>
                <a:latin typeface="Arial" panose="020B0604020202020204" pitchFamily="34" charset="0"/>
                <a:cs typeface="Arial" panose="020B0604020202020204" pitchFamily="34" charset="0"/>
              </a:rPr>
              <a:t>: On-demand access to interview practice and a library of pre-recorded interview questions categorized by industry, competency, and circumstance to refine your in-person and virtual interviewing skills.</a:t>
            </a:r>
          </a:p>
          <a:p>
            <a:endParaRPr lang="en-US" sz="24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Hundreds of training videos</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Thousands of interview questions </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Technology providing personalized feedback using AI</a:t>
            </a:r>
          </a:p>
          <a:p>
            <a:endParaRPr lang="en-US" sz="4400" b="1"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7" name="Freeform 5">
            <a:extLst>
              <a:ext uri="{FF2B5EF4-FFF2-40B4-BE49-F238E27FC236}">
                <a16:creationId xmlns:a16="http://schemas.microsoft.com/office/drawing/2014/main" id="{B59CFC46-AF89-E058-9EFF-618F1CF31098}"/>
              </a:ext>
            </a:extLst>
          </p:cNvPr>
          <p:cNvSpPr/>
          <p:nvPr/>
        </p:nvSpPr>
        <p:spPr>
          <a:xfrm>
            <a:off x="3762312" y="606517"/>
            <a:ext cx="4497899" cy="1170246"/>
          </a:xfrm>
          <a:custGeom>
            <a:avLst/>
            <a:gdLst/>
            <a:ahLst/>
            <a:cxnLst/>
            <a:rect l="l" t="t" r="r" b="b"/>
            <a:pathLst>
              <a:path w="4750562" h="1319601">
                <a:moveTo>
                  <a:pt x="0" y="0"/>
                </a:moveTo>
                <a:lnTo>
                  <a:pt x="4750563" y="0"/>
                </a:lnTo>
                <a:lnTo>
                  <a:pt x="4750563" y="1319601"/>
                </a:lnTo>
                <a:lnTo>
                  <a:pt x="0" y="1319601"/>
                </a:lnTo>
                <a:lnTo>
                  <a:pt x="0" y="0"/>
                </a:lnTo>
                <a:close/>
              </a:path>
            </a:pathLst>
          </a:custGeom>
          <a:blipFill>
            <a:blip r:embed="rId4"/>
            <a:stretch>
              <a:fillRect/>
            </a:stretch>
          </a:blipFill>
        </p:spPr>
        <p:txBody>
          <a:bodyPr/>
          <a:lstStyle/>
          <a:p>
            <a:endParaRPr lang="en-US"/>
          </a:p>
        </p:txBody>
      </p:sp>
      <p:pic>
        <p:nvPicPr>
          <p:cNvPr id="12" name="Picture 11">
            <a:extLst>
              <a:ext uri="{FF2B5EF4-FFF2-40B4-BE49-F238E27FC236}">
                <a16:creationId xmlns:a16="http://schemas.microsoft.com/office/drawing/2014/main" id="{1E08D564-7096-344F-7EBC-2777C1B58058}"/>
              </a:ext>
            </a:extLst>
          </p:cNvPr>
          <p:cNvPicPr>
            <a:picLocks noChangeAspect="1"/>
          </p:cNvPicPr>
          <p:nvPr/>
        </p:nvPicPr>
        <p:blipFill>
          <a:blip r:embed="rId5"/>
          <a:stretch>
            <a:fillRect/>
          </a:stretch>
        </p:blipFill>
        <p:spPr>
          <a:xfrm>
            <a:off x="465144" y="1796491"/>
            <a:ext cx="7231056" cy="4009862"/>
          </a:xfrm>
          <a:prstGeom prst="rect">
            <a:avLst/>
          </a:prstGeom>
        </p:spPr>
      </p:pic>
      <p:pic>
        <p:nvPicPr>
          <p:cNvPr id="14" name="Picture 13">
            <a:extLst>
              <a:ext uri="{FF2B5EF4-FFF2-40B4-BE49-F238E27FC236}">
                <a16:creationId xmlns:a16="http://schemas.microsoft.com/office/drawing/2014/main" id="{40D72563-0A10-5D7A-2D40-7338B6166A5B}"/>
              </a:ext>
            </a:extLst>
          </p:cNvPr>
          <p:cNvPicPr>
            <a:picLocks noChangeAspect="1"/>
          </p:cNvPicPr>
          <p:nvPr/>
        </p:nvPicPr>
        <p:blipFill>
          <a:blip r:embed="rId6"/>
          <a:stretch>
            <a:fillRect/>
          </a:stretch>
        </p:blipFill>
        <p:spPr>
          <a:xfrm>
            <a:off x="1524000" y="5967325"/>
            <a:ext cx="7045393" cy="3407891"/>
          </a:xfrm>
          <a:prstGeom prst="rect">
            <a:avLst/>
          </a:prstGeom>
        </p:spPr>
      </p:pic>
      <p:sp>
        <p:nvSpPr>
          <p:cNvPr id="4" name="TextBox 3">
            <a:extLst>
              <a:ext uri="{FF2B5EF4-FFF2-40B4-BE49-F238E27FC236}">
                <a16:creationId xmlns:a16="http://schemas.microsoft.com/office/drawing/2014/main" id="{A1E6D2F1-6B29-5EAA-8300-14DF70C3985E}"/>
              </a:ext>
            </a:extLst>
          </p:cNvPr>
          <p:cNvSpPr txBox="1"/>
          <p:nvPr/>
        </p:nvSpPr>
        <p:spPr>
          <a:xfrm>
            <a:off x="345344" y="206819"/>
            <a:ext cx="3665182"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Platforms</a:t>
            </a:r>
          </a:p>
        </p:txBody>
      </p:sp>
    </p:spTree>
    <p:extLst>
      <p:ext uri="{BB962C8B-B14F-4D97-AF65-F5344CB8AC3E}">
        <p14:creationId xmlns:p14="http://schemas.microsoft.com/office/powerpoint/2010/main" val="1148015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01A58848-D762-4691-4FEF-D285863DA5D1}"/>
              </a:ext>
            </a:extLst>
          </p:cNvPr>
          <p:cNvSpPr/>
          <p:nvPr/>
        </p:nvSpPr>
        <p:spPr>
          <a:xfrm>
            <a:off x="0" y="-1"/>
            <a:ext cx="9192184" cy="9606259"/>
          </a:xfrm>
          <a:prstGeom prst="rect">
            <a:avLst/>
          </a:prstGeom>
          <a:solidFill>
            <a:srgbClr val="C8C9C7">
              <a:alpha val="37647"/>
            </a:srgbClr>
          </a:solidFill>
        </p:spPr>
        <p:txBody>
          <a:bodyPr/>
          <a:lstStyle/>
          <a:p>
            <a:endParaRPr lang="en-US"/>
          </a:p>
        </p:txBody>
      </p:sp>
      <p:sp>
        <p:nvSpPr>
          <p:cNvPr id="3" name="AutoShape 3"/>
          <p:cNvSpPr/>
          <p:nvPr/>
        </p:nvSpPr>
        <p:spPr>
          <a:xfrm>
            <a:off x="-8593" y="9606259"/>
            <a:ext cx="18296594" cy="680741"/>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496053" y="2548304"/>
            <a:ext cx="8326803" cy="5663089"/>
          </a:xfrm>
          <a:prstGeom prst="rect">
            <a:avLst/>
          </a:prstGeom>
        </p:spPr>
        <p:txBody>
          <a:bodyPr lIns="0" tIns="0" rIns="0" bIns="0" rtlCol="0" anchor="t">
            <a:spAutoFit/>
          </a:bodyPr>
          <a:lstStyle/>
          <a:p>
            <a:r>
              <a:rPr lang="en-US" sz="4400" b="1" dirty="0">
                <a:latin typeface="Arial" panose="020B0604020202020204" pitchFamily="34" charset="0"/>
                <a:cs typeface="Arial" panose="020B0604020202020204" pitchFamily="34" charset="0"/>
                <a:hlinkClick r:id="rId3"/>
              </a:rPr>
              <a:t>LinkedIn Learning</a:t>
            </a:r>
            <a:r>
              <a:rPr lang="en-US" sz="4400" b="1" dirty="0">
                <a:latin typeface="Arial" panose="020B0604020202020204" pitchFamily="34" charset="0"/>
                <a:cs typeface="Arial" panose="020B0604020202020204" pitchFamily="34" charset="0"/>
              </a:rPr>
              <a:t>:</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Industry-related courses</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Certificates on popular topics and technology</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Showcase skill and industry knowledge</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Feature accomplishments on resume and LinkedIn profile</a:t>
            </a:r>
          </a:p>
          <a:p>
            <a:pPr marL="571500" indent="-571500">
              <a:buFont typeface="Arial" panose="020B0604020202020204" pitchFamily="34" charset="0"/>
              <a:buChar char="•"/>
            </a:pPr>
            <a:endParaRPr lang="en-US" sz="4400" b="1"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pic>
        <p:nvPicPr>
          <p:cNvPr id="9" name="Picture 8">
            <a:extLst>
              <a:ext uri="{FF2B5EF4-FFF2-40B4-BE49-F238E27FC236}">
                <a16:creationId xmlns:a16="http://schemas.microsoft.com/office/drawing/2014/main" id="{D44119B6-CACD-D313-6EDD-24D5F7621B22}"/>
              </a:ext>
            </a:extLst>
          </p:cNvPr>
          <p:cNvPicPr>
            <a:picLocks noChangeAspect="1"/>
          </p:cNvPicPr>
          <p:nvPr/>
        </p:nvPicPr>
        <p:blipFill rotWithShape="1">
          <a:blip r:embed="rId4"/>
          <a:srcRect l="21177" t="13328" r="21803"/>
          <a:stretch/>
        </p:blipFill>
        <p:spPr>
          <a:xfrm>
            <a:off x="192505" y="1570341"/>
            <a:ext cx="6934201" cy="5217716"/>
          </a:xfrm>
          <a:prstGeom prst="rect">
            <a:avLst/>
          </a:prstGeom>
        </p:spPr>
      </p:pic>
      <p:pic>
        <p:nvPicPr>
          <p:cNvPr id="13" name="Picture 12">
            <a:extLst>
              <a:ext uri="{FF2B5EF4-FFF2-40B4-BE49-F238E27FC236}">
                <a16:creationId xmlns:a16="http://schemas.microsoft.com/office/drawing/2014/main" id="{A9B452A9-DBF5-DA33-8E22-5AED9431A3EE}"/>
              </a:ext>
            </a:extLst>
          </p:cNvPr>
          <p:cNvPicPr>
            <a:picLocks noChangeAspect="1"/>
          </p:cNvPicPr>
          <p:nvPr/>
        </p:nvPicPr>
        <p:blipFill rotWithShape="1">
          <a:blip r:embed="rId5"/>
          <a:srcRect l="11241" r="7046"/>
          <a:stretch/>
        </p:blipFill>
        <p:spPr>
          <a:xfrm>
            <a:off x="3346670" y="4330254"/>
            <a:ext cx="5740552" cy="5011878"/>
          </a:xfrm>
          <a:prstGeom prst="rect">
            <a:avLst/>
          </a:prstGeom>
        </p:spPr>
      </p:pic>
      <p:sp>
        <p:nvSpPr>
          <p:cNvPr id="4" name="TextBox 3">
            <a:extLst>
              <a:ext uri="{FF2B5EF4-FFF2-40B4-BE49-F238E27FC236}">
                <a16:creationId xmlns:a16="http://schemas.microsoft.com/office/drawing/2014/main" id="{8AC909A3-EA3A-6742-61A9-ACC2CC44D83F}"/>
              </a:ext>
            </a:extLst>
          </p:cNvPr>
          <p:cNvSpPr txBox="1"/>
          <p:nvPr/>
        </p:nvSpPr>
        <p:spPr>
          <a:xfrm>
            <a:off x="345344" y="206819"/>
            <a:ext cx="4210614"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Platforms</a:t>
            </a:r>
          </a:p>
        </p:txBody>
      </p:sp>
    </p:spTree>
    <p:extLst>
      <p:ext uri="{BB962C8B-B14F-4D97-AF65-F5344CB8AC3E}">
        <p14:creationId xmlns:p14="http://schemas.microsoft.com/office/powerpoint/2010/main" val="7296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a:extLst>
              <a:ext uri="{FF2B5EF4-FFF2-40B4-BE49-F238E27FC236}">
                <a16:creationId xmlns:a16="http://schemas.microsoft.com/office/drawing/2014/main" id="{01A58848-D762-4691-4FEF-D285863DA5D1}"/>
              </a:ext>
            </a:extLst>
          </p:cNvPr>
          <p:cNvSpPr/>
          <p:nvPr/>
        </p:nvSpPr>
        <p:spPr>
          <a:xfrm>
            <a:off x="0" y="-1"/>
            <a:ext cx="9192184" cy="9606259"/>
          </a:xfrm>
          <a:prstGeom prst="rect">
            <a:avLst/>
          </a:prstGeom>
          <a:solidFill>
            <a:srgbClr val="C8C9C7">
              <a:alpha val="37647"/>
            </a:srgbClr>
          </a:solidFill>
        </p:spPr>
        <p:txBody>
          <a:bodyPr/>
          <a:lstStyle/>
          <a:p>
            <a:endParaRPr lang="en-US" dirty="0"/>
          </a:p>
        </p:txBody>
      </p:sp>
      <p:sp>
        <p:nvSpPr>
          <p:cNvPr id="3" name="AutoShape 3"/>
          <p:cNvSpPr/>
          <p:nvPr/>
        </p:nvSpPr>
        <p:spPr>
          <a:xfrm>
            <a:off x="-8593" y="9606259"/>
            <a:ext cx="18296594" cy="680741"/>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496053" y="2548304"/>
            <a:ext cx="8326803" cy="3816429"/>
          </a:xfrm>
          <a:prstGeom prst="rect">
            <a:avLst/>
          </a:prstGeom>
        </p:spPr>
        <p:txBody>
          <a:bodyPr lIns="0" tIns="0" rIns="0" bIns="0" rtlCol="0" anchor="t">
            <a:spAutoFit/>
          </a:bodyPr>
          <a:lstStyle/>
          <a:p>
            <a:r>
              <a:rPr lang="en-US" sz="4400" b="1" dirty="0">
                <a:latin typeface="Arial" panose="020B0604020202020204" pitchFamily="34" charset="0"/>
                <a:cs typeface="Arial" panose="020B0604020202020204" pitchFamily="34" charset="0"/>
                <a:hlinkClick r:id="rId3"/>
              </a:rPr>
              <a:t>The Pride</a:t>
            </a:r>
            <a:endParaRPr lang="en-U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LMU’s Exclusive Mentorship Platform </a:t>
            </a:r>
          </a:p>
          <a:p>
            <a:pPr marL="571500"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Connect with alumni for career guidance and advice </a:t>
            </a:r>
          </a:p>
          <a:p>
            <a:pPr marL="571500" indent="-571500">
              <a:buFont typeface="Arial" panose="020B0604020202020204" pitchFamily="34" charset="0"/>
              <a:buChar char="•"/>
            </a:pPr>
            <a:endParaRPr lang="en-US" sz="4400" b="1"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4" name="TextBox 3">
            <a:extLst>
              <a:ext uri="{FF2B5EF4-FFF2-40B4-BE49-F238E27FC236}">
                <a16:creationId xmlns:a16="http://schemas.microsoft.com/office/drawing/2014/main" id="{8AC909A3-EA3A-6742-61A9-ACC2CC44D83F}"/>
              </a:ext>
            </a:extLst>
          </p:cNvPr>
          <p:cNvSpPr txBox="1"/>
          <p:nvPr/>
        </p:nvSpPr>
        <p:spPr>
          <a:xfrm>
            <a:off x="345344" y="206819"/>
            <a:ext cx="4210614"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Platforms</a:t>
            </a:r>
          </a:p>
        </p:txBody>
      </p:sp>
      <p:pic>
        <p:nvPicPr>
          <p:cNvPr id="6" name="Picture 5" descr="A group of women in circles with text&#10;&#10;Description automatically generated">
            <a:extLst>
              <a:ext uri="{FF2B5EF4-FFF2-40B4-BE49-F238E27FC236}">
                <a16:creationId xmlns:a16="http://schemas.microsoft.com/office/drawing/2014/main" id="{87FC40CD-EEA0-A2FF-DF24-AF08207C43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344" y="2790425"/>
            <a:ext cx="8149145" cy="3332186"/>
          </a:xfrm>
          <a:prstGeom prst="rect">
            <a:avLst/>
          </a:prstGeom>
        </p:spPr>
      </p:pic>
    </p:spTree>
    <p:extLst>
      <p:ext uri="{BB962C8B-B14F-4D97-AF65-F5344CB8AC3E}">
        <p14:creationId xmlns:p14="http://schemas.microsoft.com/office/powerpoint/2010/main" val="250013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9192184"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2"/>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496053" y="2548304"/>
            <a:ext cx="8326803" cy="3939540"/>
          </a:xfrm>
          <a:prstGeom prst="rect">
            <a:avLst/>
          </a:prstGeom>
        </p:spPr>
        <p:txBody>
          <a:bodyPr lIns="0" tIns="0" rIns="0" bIns="0" rtlCol="0" anchor="t">
            <a:spAutoFit/>
          </a:bodyPr>
          <a:lstStyle/>
          <a:p>
            <a:pPr marL="571500" indent="-571500">
              <a:buFont typeface="Arial" panose="020B0604020202020204" pitchFamily="34" charset="0"/>
              <a:buChar char="•"/>
            </a:pPr>
            <a:r>
              <a:rPr lang="en-US" sz="4400" b="1" dirty="0">
                <a:latin typeface="Arial" panose="020B0604020202020204" pitchFamily="34" charset="0"/>
                <a:cs typeface="Arial" panose="020B0604020202020204" pitchFamily="34" charset="0"/>
                <a:hlinkClick r:id="rId3"/>
              </a:rPr>
              <a:t>Academic Internship Credit</a:t>
            </a:r>
            <a:endParaRPr lang="en-US" sz="4400" b="1" dirty="0">
              <a:latin typeface="Arial" panose="020B0604020202020204" pitchFamily="34" charset="0"/>
              <a:cs typeface="Arial" panose="020B0604020202020204" pitchFamily="34" charset="0"/>
            </a:endParaRPr>
          </a:p>
          <a:p>
            <a:pPr marL="1028700" lvl="1"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ICSE 2100</a:t>
            </a:r>
          </a:p>
          <a:p>
            <a:pPr marL="1028700" lvl="1" indent="-571500">
              <a:buFont typeface="Arial" panose="020B0604020202020204" pitchFamily="34" charset="0"/>
              <a:buChar char="•"/>
            </a:pPr>
            <a:r>
              <a:rPr lang="en-US" sz="4000" dirty="0">
                <a:latin typeface="Arial" panose="020B0604020202020204" pitchFamily="34" charset="0"/>
                <a:cs typeface="Arial" panose="020B0604020202020204" pitchFamily="34" charset="0"/>
              </a:rPr>
              <a:t>Available fall, spring, &amp; summer</a:t>
            </a:r>
          </a:p>
          <a:p>
            <a:pPr marL="571500" indent="-571500">
              <a:buFont typeface="Arial" panose="020B0604020202020204" pitchFamily="34" charset="0"/>
              <a:buChar char="•"/>
            </a:pPr>
            <a:r>
              <a:rPr lang="en-US" sz="4400" b="1" dirty="0">
                <a:latin typeface="Arial" panose="020B0604020202020204" pitchFamily="34" charset="0"/>
                <a:cs typeface="Arial" panose="020B0604020202020204" pitchFamily="34" charset="0"/>
                <a:hlinkClick r:id="rId4"/>
              </a:rPr>
              <a:t>Summer Internship Funding</a:t>
            </a:r>
            <a:endParaRPr lang="en-U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4400" b="1" dirty="0">
                <a:latin typeface="Arial" panose="020B0604020202020204" pitchFamily="34" charset="0"/>
                <a:cs typeface="Arial" panose="020B0604020202020204" pitchFamily="34" charset="0"/>
                <a:hlinkClick r:id="rId5"/>
              </a:rPr>
              <a:t>Career Assessments</a:t>
            </a:r>
            <a:endParaRPr lang="en-U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400" b="1"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5" name="TextBox 4">
            <a:extLst>
              <a:ext uri="{FF2B5EF4-FFF2-40B4-BE49-F238E27FC236}">
                <a16:creationId xmlns:a16="http://schemas.microsoft.com/office/drawing/2014/main" id="{07C0D344-5FB8-CCDE-5C1E-3D08D66D4D20}"/>
              </a:ext>
            </a:extLst>
          </p:cNvPr>
          <p:cNvSpPr txBox="1"/>
          <p:nvPr/>
        </p:nvSpPr>
        <p:spPr>
          <a:xfrm>
            <a:off x="345344" y="206819"/>
            <a:ext cx="8075480"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Other Resources</a:t>
            </a:r>
          </a:p>
        </p:txBody>
      </p:sp>
      <p:pic>
        <p:nvPicPr>
          <p:cNvPr id="12" name="Picture 11" descr="A logo of a company&#10;&#10;Description automatically generated">
            <a:extLst>
              <a:ext uri="{FF2B5EF4-FFF2-40B4-BE49-F238E27FC236}">
                <a16:creationId xmlns:a16="http://schemas.microsoft.com/office/drawing/2014/main" id="{21C52808-3C2D-7F21-E945-42BB0095BE74}"/>
              </a:ext>
            </a:extLst>
          </p:cNvPr>
          <p:cNvPicPr>
            <a:picLocks noChangeAspect="1"/>
          </p:cNvPicPr>
          <p:nvPr/>
        </p:nvPicPr>
        <p:blipFill>
          <a:blip r:embed="rId6">
            <a:extLst>
              <a:ext uri="{28A0092B-C50C-407E-A947-70E740481C1C}">
                <a14:useLocalDpi xmlns:a14="http://schemas.microsoft.com/office/drawing/2010/main" val="0"/>
              </a:ext>
            </a:extLst>
          </a:blip>
          <a:srcRect l="353" t="17216" r="-353" b="16580"/>
          <a:stretch/>
        </p:blipFill>
        <p:spPr>
          <a:xfrm>
            <a:off x="4306978" y="5272572"/>
            <a:ext cx="3956050" cy="2619048"/>
          </a:xfrm>
          <a:prstGeom prst="rect">
            <a:avLst/>
          </a:prstGeom>
        </p:spPr>
      </p:pic>
      <p:pic>
        <p:nvPicPr>
          <p:cNvPr id="15" name="Picture 14" descr="A computer and phone with a screen on&#10;&#10;Description automatically generated">
            <a:extLst>
              <a:ext uri="{FF2B5EF4-FFF2-40B4-BE49-F238E27FC236}">
                <a16:creationId xmlns:a16="http://schemas.microsoft.com/office/drawing/2014/main" id="{D638FB46-E05C-67BD-FC1F-BAC6489A244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4492" y="2395381"/>
            <a:ext cx="4285714" cy="2619048"/>
          </a:xfrm>
          <a:prstGeom prst="rect">
            <a:avLst/>
          </a:prstGeom>
        </p:spPr>
      </p:pic>
    </p:spTree>
    <p:extLst>
      <p:ext uri="{BB962C8B-B14F-4D97-AF65-F5344CB8AC3E}">
        <p14:creationId xmlns:p14="http://schemas.microsoft.com/office/powerpoint/2010/main" val="4127236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9192184"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1"/>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9492761" y="2835176"/>
            <a:ext cx="8326803" cy="6647974"/>
          </a:xfrm>
          <a:prstGeom prst="rect">
            <a:avLst/>
          </a:prstGeom>
        </p:spPr>
        <p:txBody>
          <a:bodyPr lIns="0" tIns="0" rIns="0" bIns="0" rtlCol="0" anchor="t">
            <a:spAutoFit/>
          </a:bodyPr>
          <a:lstStyle/>
          <a:p>
            <a:pPr marL="571500" indent="-571500">
              <a:buFont typeface="Arial" panose="020B0604020202020204" pitchFamily="34" charset="0"/>
              <a:buChar char="•"/>
            </a:pPr>
            <a:r>
              <a:rPr lang="en-US" sz="4400" dirty="0">
                <a:latin typeface="Arial" panose="020B0604020202020204" pitchFamily="34" charset="0"/>
                <a:cs typeface="Arial" panose="020B0604020202020204" pitchFamily="34" charset="0"/>
              </a:rPr>
              <a:t>Career Fairs</a:t>
            </a:r>
          </a:p>
          <a:p>
            <a:pPr marL="1028700" lvl="1" indent="-571500">
              <a:buFont typeface="Arial" panose="020B0604020202020204" pitchFamily="34" charset="0"/>
              <a:buChar char="•"/>
            </a:pPr>
            <a:r>
              <a:rPr lang="en-US" sz="4000" dirty="0">
                <a:latin typeface="Arial" panose="020B0604020202020204" pitchFamily="34" charset="0"/>
                <a:cs typeface="Arial" panose="020B0604020202020204" pitchFamily="34" charset="0"/>
                <a:hlinkClick r:id="rId3"/>
              </a:rPr>
              <a:t>Casual Career Conversations</a:t>
            </a:r>
            <a:r>
              <a:rPr lang="en-US" sz="4000" dirty="0">
                <a:latin typeface="Arial" panose="020B0604020202020204" pitchFamily="34" charset="0"/>
                <a:cs typeface="Arial" panose="020B0604020202020204" pitchFamily="34" charset="0"/>
              </a:rPr>
              <a:t>: TOMORROW 11am – 3 pm</a:t>
            </a:r>
          </a:p>
          <a:p>
            <a:pPr marL="571500" indent="-571500">
              <a:buFont typeface="Arial" panose="020B0604020202020204" pitchFamily="34" charset="0"/>
              <a:buChar char="•"/>
            </a:pPr>
            <a:r>
              <a:rPr lang="en-US" sz="4400" dirty="0">
                <a:latin typeface="Arial" panose="020B0604020202020204" pitchFamily="34" charset="0"/>
                <a:cs typeface="Arial" panose="020B0604020202020204" pitchFamily="34" charset="0"/>
              </a:rPr>
              <a:t>Info Sessions </a:t>
            </a:r>
          </a:p>
          <a:p>
            <a:pPr marL="571500" indent="-571500">
              <a:buFont typeface="Arial" panose="020B0604020202020204" pitchFamily="34" charset="0"/>
              <a:buChar char="•"/>
            </a:pPr>
            <a:r>
              <a:rPr lang="en-US" sz="4400" dirty="0">
                <a:latin typeface="Arial" panose="020B0604020202020204" pitchFamily="34" charset="0"/>
                <a:cs typeface="Arial" panose="020B0604020202020204" pitchFamily="34" charset="0"/>
              </a:rPr>
              <a:t>Professional Development Workshops </a:t>
            </a:r>
          </a:p>
          <a:p>
            <a:pPr marL="571500" indent="-571500">
              <a:buFont typeface="Arial" panose="020B0604020202020204" pitchFamily="34" charset="0"/>
              <a:buChar char="•"/>
            </a:pPr>
            <a:r>
              <a:rPr lang="en-US" sz="4400" dirty="0">
                <a:latin typeface="Arial" panose="020B0604020202020204" pitchFamily="34" charset="0"/>
                <a:cs typeface="Arial" panose="020B0604020202020204" pitchFamily="34" charset="0"/>
              </a:rPr>
              <a:t>Networking opportunities</a:t>
            </a:r>
          </a:p>
          <a:p>
            <a:pPr marL="571500" indent="-571500">
              <a:buFont typeface="Arial" panose="020B0604020202020204" pitchFamily="34" charset="0"/>
              <a:buChar char="•"/>
            </a:pPr>
            <a:r>
              <a:rPr lang="en-US" sz="4400" dirty="0">
                <a:latin typeface="Arial" panose="020B0604020202020204" pitchFamily="34" charset="0"/>
                <a:cs typeface="Arial" panose="020B0604020202020204" pitchFamily="34" charset="0"/>
              </a:rPr>
              <a:t>Cross-campus collaborations</a:t>
            </a:r>
          </a:p>
          <a:p>
            <a:pPr marL="571500" indent="-571500">
              <a:buFont typeface="Arial" panose="020B0604020202020204" pitchFamily="34" charset="0"/>
              <a:buChar char="•"/>
            </a:pPr>
            <a:r>
              <a:rPr lang="en-US" sz="4400" dirty="0">
                <a:latin typeface="Arial" panose="020B0604020202020204" pitchFamily="34" charset="0"/>
                <a:cs typeface="Arial" panose="020B0604020202020204" pitchFamily="34" charset="0"/>
                <a:hlinkClick r:id="rId4"/>
              </a:rPr>
              <a:t>Career Treks </a:t>
            </a:r>
            <a:endParaRPr lang="en-US" sz="44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400"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5" name="TextBox 4">
            <a:extLst>
              <a:ext uri="{FF2B5EF4-FFF2-40B4-BE49-F238E27FC236}">
                <a16:creationId xmlns:a16="http://schemas.microsoft.com/office/drawing/2014/main" id="{07C0D344-5FB8-CCDE-5C1E-3D08D66D4D20}"/>
              </a:ext>
            </a:extLst>
          </p:cNvPr>
          <p:cNvSpPr txBox="1"/>
          <p:nvPr/>
        </p:nvSpPr>
        <p:spPr>
          <a:xfrm>
            <a:off x="345344" y="206819"/>
            <a:ext cx="8075480"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Events</a:t>
            </a:r>
          </a:p>
        </p:txBody>
      </p:sp>
      <p:pic>
        <p:nvPicPr>
          <p:cNvPr id="6" name="Picture 5" descr="A group of people at a fair&#10;&#10;Description automatically generated">
            <a:extLst>
              <a:ext uri="{FF2B5EF4-FFF2-40B4-BE49-F238E27FC236}">
                <a16:creationId xmlns:a16="http://schemas.microsoft.com/office/drawing/2014/main" id="{A444A3F9-4909-29A2-57FD-FD945733A2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8436" y="1356924"/>
            <a:ext cx="5226407" cy="3484271"/>
          </a:xfrm>
          <a:prstGeom prst="rect">
            <a:avLst/>
          </a:prstGeom>
        </p:spPr>
      </p:pic>
      <p:pic>
        <p:nvPicPr>
          <p:cNvPr id="15" name="Picture 14" descr="A group of people standing under a tent&#10;&#10;Description automatically generated">
            <a:extLst>
              <a:ext uri="{FF2B5EF4-FFF2-40B4-BE49-F238E27FC236}">
                <a16:creationId xmlns:a16="http://schemas.microsoft.com/office/drawing/2014/main" id="{288FE572-4520-7301-9FDB-F9F658242A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19580" y="5244366"/>
            <a:ext cx="5750526" cy="3841172"/>
          </a:xfrm>
          <a:prstGeom prst="rect">
            <a:avLst/>
          </a:prstGeom>
        </p:spPr>
      </p:pic>
    </p:spTree>
    <p:extLst>
      <p:ext uri="{BB962C8B-B14F-4D97-AF65-F5344CB8AC3E}">
        <p14:creationId xmlns:p14="http://schemas.microsoft.com/office/powerpoint/2010/main" val="395566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57744" y="8740064"/>
            <a:ext cx="19203487" cy="1799243"/>
          </a:xfrm>
          <a:prstGeom prst="rect">
            <a:avLst/>
          </a:prstGeom>
          <a:solidFill>
            <a:srgbClr val="0076A5"/>
          </a:solidFill>
        </p:spPr>
        <p:txBody>
          <a:bodyPr/>
          <a:lstStyle/>
          <a:p>
            <a:endParaRPr lang="en-US">
              <a:latin typeface="Arial" panose="020B0604020202020204" pitchFamily="34" charset="0"/>
              <a:cs typeface="Arial" panose="020B0604020202020204" pitchFamily="34" charset="0"/>
            </a:endParaRPr>
          </a:p>
        </p:txBody>
      </p:sp>
      <p:pic>
        <p:nvPicPr>
          <p:cNvPr id="5" name="Picture 5"/>
          <p:cNvPicPr>
            <a:picLocks noChangeAspect="1"/>
          </p:cNvPicPr>
          <p:nvPr/>
        </p:nvPicPr>
        <p:blipFill>
          <a:blip r:embed="rId2"/>
          <a:srcRect/>
          <a:stretch>
            <a:fillRect/>
          </a:stretch>
        </p:blipFill>
        <p:spPr>
          <a:xfrm>
            <a:off x="12125714" y="1461135"/>
            <a:ext cx="1519199" cy="919116"/>
          </a:xfrm>
          <a:prstGeom prst="rect">
            <a:avLst/>
          </a:prstGeom>
        </p:spPr>
      </p:pic>
      <p:sp>
        <p:nvSpPr>
          <p:cNvPr id="6" name="TextBox 6"/>
          <p:cNvSpPr txBox="1"/>
          <p:nvPr/>
        </p:nvSpPr>
        <p:spPr>
          <a:xfrm>
            <a:off x="5057566" y="114300"/>
            <a:ext cx="7215982" cy="935834"/>
          </a:xfrm>
          <a:prstGeom prst="rect">
            <a:avLst/>
          </a:prstGeom>
        </p:spPr>
        <p:txBody>
          <a:bodyPr lIns="0" tIns="0" rIns="0" bIns="0" rtlCol="0" anchor="t">
            <a:spAutoFit/>
          </a:bodyPr>
          <a:lstStyle/>
          <a:p>
            <a:pPr algn="ctr">
              <a:lnSpc>
                <a:spcPts val="7980"/>
              </a:lnSpc>
              <a:spcBef>
                <a:spcPct val="0"/>
              </a:spcBef>
            </a:pPr>
            <a:r>
              <a:rPr lang="en-US" sz="5700" b="1" i="1" spc="290" dirty="0">
                <a:solidFill>
                  <a:srgbClr val="C00000"/>
                </a:solidFill>
                <a:latin typeface="Arial" panose="020B0604020202020204" pitchFamily="34" charset="0"/>
                <a:cs typeface="Arial" panose="020B0604020202020204" pitchFamily="34" charset="0"/>
              </a:rPr>
              <a:t>Visit Our Website</a:t>
            </a:r>
          </a:p>
        </p:txBody>
      </p:sp>
      <p:sp>
        <p:nvSpPr>
          <p:cNvPr id="11" name="TextBox 11"/>
          <p:cNvSpPr txBox="1"/>
          <p:nvPr/>
        </p:nvSpPr>
        <p:spPr>
          <a:xfrm>
            <a:off x="5989876" y="7583723"/>
            <a:ext cx="5897324" cy="1176476"/>
          </a:xfrm>
          <a:prstGeom prst="rect">
            <a:avLst/>
          </a:prstGeom>
        </p:spPr>
        <p:txBody>
          <a:bodyPr wrap="square" lIns="0" tIns="0" rIns="0" bIns="0" rtlCol="0" anchor="t">
            <a:spAutoFit/>
          </a:bodyPr>
          <a:lstStyle/>
          <a:p>
            <a:pPr algn="ctr">
              <a:lnSpc>
                <a:spcPts val="4759"/>
              </a:lnSpc>
            </a:pPr>
            <a:r>
              <a:rPr lang="en-US" sz="3399" b="1" dirty="0">
                <a:solidFill>
                  <a:srgbClr val="0076A5"/>
                </a:solidFill>
                <a:latin typeface="Arial" panose="020B0604020202020204" pitchFamily="34" charset="0"/>
                <a:cs typeface="Arial" panose="020B0604020202020204" pitchFamily="34" charset="0"/>
                <a:hlinkClick r:id="rId3"/>
              </a:rPr>
              <a:t>https://careers.lmu.edu</a:t>
            </a:r>
            <a:endParaRPr lang="en-US" sz="3399" b="1" dirty="0">
              <a:solidFill>
                <a:srgbClr val="0076A5"/>
              </a:solidFill>
              <a:latin typeface="Arial" panose="020B0604020202020204" pitchFamily="34" charset="0"/>
              <a:cs typeface="Arial" panose="020B0604020202020204" pitchFamily="34" charset="0"/>
            </a:endParaRPr>
          </a:p>
          <a:p>
            <a:pPr algn="ctr">
              <a:lnSpc>
                <a:spcPts val="4759"/>
              </a:lnSpc>
            </a:pPr>
            <a:endParaRPr lang="en-US" sz="3399" dirty="0">
              <a:solidFill>
                <a:srgbClr val="0076A5"/>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744D549D-E3C8-93DE-2603-33757EB21051}"/>
              </a:ext>
            </a:extLst>
          </p:cNvPr>
          <p:cNvPicPr>
            <a:picLocks noChangeAspect="1"/>
          </p:cNvPicPr>
          <p:nvPr/>
        </p:nvPicPr>
        <p:blipFill>
          <a:blip r:embed="rId4"/>
          <a:stretch>
            <a:fillRect/>
          </a:stretch>
        </p:blipFill>
        <p:spPr>
          <a:xfrm>
            <a:off x="2057400" y="1219200"/>
            <a:ext cx="14569406" cy="62972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 y="8706637"/>
            <a:ext cx="18288000" cy="1799243"/>
          </a:xfrm>
          <a:prstGeom prst="rect">
            <a:avLst/>
          </a:prstGeom>
          <a:solidFill>
            <a:srgbClr val="0076A5"/>
          </a:solidFill>
        </p:spPr>
        <p:txBody>
          <a:bodyPr/>
          <a:lstStyle/>
          <a:p>
            <a:endParaRPr lang="en-US" dirty="0">
              <a:latin typeface="Arial" panose="020B0604020202020204" pitchFamily="34" charset="0"/>
              <a:cs typeface="Arial" panose="020B0604020202020204" pitchFamily="34" charset="0"/>
            </a:endParaRPr>
          </a:p>
        </p:txBody>
      </p:sp>
      <p:sp>
        <p:nvSpPr>
          <p:cNvPr id="3" name="Freeform 3"/>
          <p:cNvSpPr/>
          <p:nvPr/>
        </p:nvSpPr>
        <p:spPr>
          <a:xfrm>
            <a:off x="218145" y="239065"/>
            <a:ext cx="7285680" cy="2031087"/>
          </a:xfrm>
          <a:custGeom>
            <a:avLst/>
            <a:gdLst/>
            <a:ahLst/>
            <a:cxnLst/>
            <a:rect l="l" t="t" r="r" b="b"/>
            <a:pathLst>
              <a:path w="7285680" h="2031087">
                <a:moveTo>
                  <a:pt x="0" y="0"/>
                </a:moveTo>
                <a:lnTo>
                  <a:pt x="7285679" y="0"/>
                </a:lnTo>
                <a:lnTo>
                  <a:pt x="7285679" y="2031087"/>
                </a:lnTo>
                <a:lnTo>
                  <a:pt x="0" y="2031087"/>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1066800" y="4160823"/>
            <a:ext cx="17068800" cy="2177456"/>
          </a:xfrm>
          <a:prstGeom prst="rect">
            <a:avLst/>
          </a:prstGeom>
        </p:spPr>
        <p:txBody>
          <a:bodyPr wrap="square" lIns="0" tIns="0" rIns="0" bIns="0" rtlCol="0" anchor="t">
            <a:spAutoFit/>
          </a:bodyPr>
          <a:lstStyle/>
          <a:p>
            <a:pPr marL="685800" indent="-685800">
              <a:lnSpc>
                <a:spcPts val="8999"/>
              </a:lnSpc>
              <a:buFont typeface="Arial" panose="020B0604020202020204" pitchFamily="34" charset="0"/>
              <a:buChar char="•"/>
            </a:pPr>
            <a:r>
              <a:rPr lang="en-US" sz="5100" b="1" i="1" dirty="0">
                <a:solidFill>
                  <a:srgbClr val="0076A5"/>
                </a:solidFill>
                <a:latin typeface="Arial" panose="020B0604020202020204" pitchFamily="34" charset="0"/>
                <a:cs typeface="Arial" panose="020B0604020202020204" pitchFamily="34" charset="0"/>
              </a:rPr>
              <a:t>How do I find and prepare for internships in tech?</a:t>
            </a:r>
          </a:p>
          <a:p>
            <a:pPr marL="685800" indent="-685800">
              <a:lnSpc>
                <a:spcPts val="8999"/>
              </a:lnSpc>
              <a:buFont typeface="Arial" panose="020B0604020202020204" pitchFamily="34" charset="0"/>
              <a:buChar char="•"/>
            </a:pPr>
            <a:r>
              <a:rPr lang="en-US" sz="5100" b="1" i="1" dirty="0">
                <a:solidFill>
                  <a:srgbClr val="0076A5"/>
                </a:solidFill>
                <a:latin typeface="Arial" panose="020B0604020202020204" pitchFamily="34" charset="0"/>
                <a:cs typeface="Arial" panose="020B0604020202020204" pitchFamily="34" charset="0"/>
              </a:rPr>
              <a:t>How can CPD help? </a:t>
            </a:r>
          </a:p>
        </p:txBody>
      </p:sp>
      <p:sp>
        <p:nvSpPr>
          <p:cNvPr id="14" name="TextBox 6">
            <a:extLst>
              <a:ext uri="{FF2B5EF4-FFF2-40B4-BE49-F238E27FC236}">
                <a16:creationId xmlns:a16="http://schemas.microsoft.com/office/drawing/2014/main" id="{9235EF9E-A046-C4BF-9D62-4F9985CFC759}"/>
              </a:ext>
            </a:extLst>
          </p:cNvPr>
          <p:cNvSpPr txBox="1"/>
          <p:nvPr/>
        </p:nvSpPr>
        <p:spPr>
          <a:xfrm>
            <a:off x="5536009" y="2654300"/>
            <a:ext cx="7215982" cy="935834"/>
          </a:xfrm>
          <a:prstGeom prst="rect">
            <a:avLst/>
          </a:prstGeom>
        </p:spPr>
        <p:txBody>
          <a:bodyPr lIns="0" tIns="0" rIns="0" bIns="0" rtlCol="0" anchor="t">
            <a:spAutoFit/>
          </a:bodyPr>
          <a:lstStyle/>
          <a:p>
            <a:pPr algn="ctr">
              <a:lnSpc>
                <a:spcPts val="7980"/>
              </a:lnSpc>
              <a:spcBef>
                <a:spcPct val="0"/>
              </a:spcBef>
            </a:pPr>
            <a:r>
              <a:rPr lang="en-US" sz="5700" b="1" i="1" spc="290" dirty="0">
                <a:solidFill>
                  <a:srgbClr val="C00000"/>
                </a:solidFill>
                <a:latin typeface="Arial" panose="020B0604020202020204" pitchFamily="34" charset="0"/>
                <a:cs typeface="Arial" panose="020B0604020202020204" pitchFamily="34" charset="0"/>
              </a:rPr>
              <a:t>INTERNSHIPS</a:t>
            </a:r>
          </a:p>
        </p:txBody>
      </p:sp>
    </p:spTree>
    <p:extLst>
      <p:ext uri="{BB962C8B-B14F-4D97-AF65-F5344CB8AC3E}">
        <p14:creationId xmlns:p14="http://schemas.microsoft.com/office/powerpoint/2010/main" val="3642100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10293797"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2"/>
          </a:xfrm>
          <a:prstGeom prst="rect">
            <a:avLst/>
          </a:prstGeom>
          <a:solidFill>
            <a:srgbClr val="0076A5"/>
          </a:solidFill>
        </p:spPr>
        <p:txBody>
          <a:bodyPr/>
          <a:lstStyle/>
          <a:p>
            <a:endParaRPr lang="en-US"/>
          </a:p>
        </p:txBody>
      </p:sp>
      <p:sp>
        <p:nvSpPr>
          <p:cNvPr id="10" name="TextBox 10"/>
          <p:cNvSpPr txBox="1"/>
          <p:nvPr/>
        </p:nvSpPr>
        <p:spPr>
          <a:xfrm>
            <a:off x="787248" y="974213"/>
            <a:ext cx="8970901" cy="2769989"/>
          </a:xfrm>
          <a:prstGeom prst="rect">
            <a:avLst/>
          </a:prstGeom>
        </p:spPr>
        <p:txBody>
          <a:bodyPr wrap="square" lIns="0" tIns="0" rIns="0" bIns="0" rtlCol="0" anchor="t">
            <a:spAutoFit/>
          </a:bodyPr>
          <a:lstStyle/>
          <a:p>
            <a:r>
              <a:rPr lang="en-US" sz="6000" b="1" dirty="0">
                <a:solidFill>
                  <a:srgbClr val="0076A5"/>
                </a:solidFill>
                <a:ea typeface="+mn-lt"/>
                <a:cs typeface="+mn-lt"/>
              </a:rPr>
              <a:t>Benefits of internships/professional experience during college</a:t>
            </a:r>
            <a:endParaRPr lang="en-US" sz="6000" b="1" dirty="0">
              <a:solidFill>
                <a:srgbClr val="0076A5"/>
              </a:solidFill>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6" name="Freeform 8">
            <a:extLst>
              <a:ext uri="{FF2B5EF4-FFF2-40B4-BE49-F238E27FC236}">
                <a16:creationId xmlns:a16="http://schemas.microsoft.com/office/drawing/2014/main" id="{F73C3B77-EFF4-3888-A796-889CBFC4521C}"/>
              </a:ext>
            </a:extLst>
          </p:cNvPr>
          <p:cNvSpPr/>
          <p:nvPr/>
        </p:nvSpPr>
        <p:spPr>
          <a:xfrm>
            <a:off x="12629696" y="233927"/>
            <a:ext cx="5326380" cy="1480573"/>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3"/>
            <a:stretch>
              <a:fillRect/>
            </a:stretch>
          </a:blipFill>
        </p:spPr>
        <p:txBody>
          <a:bodyPr/>
          <a:lstStyle/>
          <a:p>
            <a:endParaRPr lang="en-US"/>
          </a:p>
        </p:txBody>
      </p:sp>
      <p:sp>
        <p:nvSpPr>
          <p:cNvPr id="7" name="TextBox 6">
            <a:extLst>
              <a:ext uri="{FF2B5EF4-FFF2-40B4-BE49-F238E27FC236}">
                <a16:creationId xmlns:a16="http://schemas.microsoft.com/office/drawing/2014/main" id="{E1DD5BDB-A567-B4BE-2442-F00CF78B3DE3}"/>
              </a:ext>
            </a:extLst>
          </p:cNvPr>
          <p:cNvSpPr txBox="1"/>
          <p:nvPr/>
        </p:nvSpPr>
        <p:spPr>
          <a:xfrm>
            <a:off x="10694763" y="2588654"/>
            <a:ext cx="7261313" cy="5170646"/>
          </a:xfrm>
          <a:prstGeom prst="rect">
            <a:avLst/>
          </a:prstGeom>
          <a:noFill/>
        </p:spPr>
        <p:txBody>
          <a:bodyPr wrap="square" rtlCol="0">
            <a:spAutoFit/>
          </a:bodyPr>
          <a:lstStyle/>
          <a:p>
            <a:pPr marL="285750" indent="-285750">
              <a:buFont typeface="Arial" panose="020B0604020202020204" pitchFamily="34" charset="0"/>
              <a:buChar char="•"/>
            </a:pPr>
            <a:r>
              <a:rPr lang="en-US" sz="3900" dirty="0"/>
              <a:t>Gain practical skills, start applying what you are learning in class</a:t>
            </a:r>
          </a:p>
          <a:p>
            <a:pPr marL="285750" indent="-285750">
              <a:buFont typeface="Arial" panose="020B0604020202020204" pitchFamily="34" charset="0"/>
              <a:buChar char="•"/>
            </a:pPr>
            <a:r>
              <a:rPr lang="en-US" sz="3900" dirty="0"/>
              <a:t>Strengthen your resume </a:t>
            </a:r>
          </a:p>
          <a:p>
            <a:pPr marL="285750" indent="-285750">
              <a:buFont typeface="Arial" panose="020B0604020202020204" pitchFamily="34" charset="0"/>
              <a:buChar char="•"/>
            </a:pPr>
            <a:r>
              <a:rPr lang="en-US" sz="3900" dirty="0"/>
              <a:t>Become a more competitive applicant</a:t>
            </a:r>
          </a:p>
          <a:p>
            <a:pPr marL="285750" indent="-285750">
              <a:buFont typeface="Arial" panose="020B0604020202020204" pitchFamily="34" charset="0"/>
              <a:buChar char="•"/>
            </a:pPr>
            <a:r>
              <a:rPr lang="en-US" sz="3900" dirty="0"/>
              <a:t>Learn about what you do or do not want to pursue, what type of work environment is right for you   </a:t>
            </a:r>
          </a:p>
          <a:p>
            <a:pPr marL="285750" indent="-285750">
              <a:buFont typeface="Arial" panose="020B0604020202020204" pitchFamily="34" charset="0"/>
              <a:buChar char="•"/>
            </a:pPr>
            <a:endParaRPr lang="en-US" dirty="0"/>
          </a:p>
        </p:txBody>
      </p:sp>
      <p:pic>
        <p:nvPicPr>
          <p:cNvPr id="5" name="Picture 4" descr="A cartoon of two people&#10;&#10;Description automatically generated">
            <a:extLst>
              <a:ext uri="{FF2B5EF4-FFF2-40B4-BE49-F238E27FC236}">
                <a16:creationId xmlns:a16="http://schemas.microsoft.com/office/drawing/2014/main" id="{560CEF29-55C3-D9FE-1E3F-014D7F5BA4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8921" y="4572053"/>
            <a:ext cx="5427554" cy="4206354"/>
          </a:xfrm>
          <a:prstGeom prst="rect">
            <a:avLst/>
          </a:prstGeom>
        </p:spPr>
      </p:pic>
    </p:spTree>
    <p:extLst>
      <p:ext uri="{BB962C8B-B14F-4D97-AF65-F5344CB8AC3E}">
        <p14:creationId xmlns:p14="http://schemas.microsoft.com/office/powerpoint/2010/main" val="2473819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 y="9537701"/>
            <a:ext cx="18288000" cy="749299"/>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249830" y="2158265"/>
            <a:ext cx="16203706" cy="7555915"/>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Handshake</a:t>
            </a:r>
          </a:p>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LinkedIn </a:t>
            </a:r>
          </a:p>
          <a:p>
            <a:pPr marL="1028700" lvl="1" indent="-571500">
              <a:buFont typeface="Arial" panose="020B0604020202020204" pitchFamily="34" charset="0"/>
              <a:buChar char="•"/>
            </a:pPr>
            <a:r>
              <a:rPr lang="en-US" sz="3500" dirty="0">
                <a:latin typeface="Arial" panose="020B0604020202020204" pitchFamily="34" charset="0"/>
                <a:cs typeface="Arial" panose="020B0604020202020204" pitchFamily="34" charset="0"/>
                <a:hlinkClick r:id="rId3"/>
              </a:rPr>
              <a:t>Jobs Page</a:t>
            </a:r>
            <a:r>
              <a:rPr lang="en-US" sz="3500" dirty="0">
                <a:latin typeface="Arial" panose="020B0604020202020204" pitchFamily="34" charset="0"/>
                <a:cs typeface="Arial" panose="020B0604020202020204" pitchFamily="34" charset="0"/>
              </a:rPr>
              <a:t> </a:t>
            </a:r>
          </a:p>
          <a:p>
            <a:pPr marL="1028700" lvl="1" indent="-571500">
              <a:buFont typeface="Arial" panose="020B0604020202020204" pitchFamily="34" charset="0"/>
              <a:buChar char="•"/>
            </a:pPr>
            <a:r>
              <a:rPr lang="en-US" sz="3500" dirty="0">
                <a:solidFill>
                  <a:srgbClr val="C00000"/>
                </a:solidFill>
                <a:latin typeface="Arial" panose="020B0604020202020204" pitchFamily="34" charset="0"/>
                <a:cs typeface="Arial" panose="020B0604020202020204" pitchFamily="34" charset="0"/>
              </a:rPr>
              <a:t>NETWORKING</a:t>
            </a:r>
            <a:r>
              <a:rPr lang="en-US" sz="3500" dirty="0">
                <a:latin typeface="Arial" panose="020B0604020202020204" pitchFamily="34" charset="0"/>
                <a:cs typeface="Arial" panose="020B0604020202020204" pitchFamily="34" charset="0"/>
              </a:rPr>
              <a:t>: </a:t>
            </a:r>
            <a:r>
              <a:rPr lang="en-US" sz="3500" dirty="0">
                <a:latin typeface="Arial" panose="020B0604020202020204" pitchFamily="34" charset="0"/>
                <a:cs typeface="Arial" panose="020B0604020202020204" pitchFamily="34" charset="0"/>
                <a:hlinkClick r:id="rId4"/>
              </a:rPr>
              <a:t>Connect with alumni</a:t>
            </a:r>
            <a:r>
              <a:rPr lang="en-US" sz="3500" dirty="0">
                <a:latin typeface="Arial" panose="020B0604020202020204" pitchFamily="34" charset="0"/>
                <a:cs typeface="Arial" panose="020B0604020202020204" pitchFamily="34" charset="0"/>
              </a:rPr>
              <a:t> and others, ask for informational interviews, tips, and suggestions</a:t>
            </a:r>
          </a:p>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Tap into the </a:t>
            </a:r>
            <a:r>
              <a:rPr lang="en-US" sz="3500" dirty="0">
                <a:solidFill>
                  <a:srgbClr val="C00000"/>
                </a:solidFill>
                <a:latin typeface="Arial" panose="020B0604020202020204" pitchFamily="34" charset="0"/>
                <a:cs typeface="Arial" panose="020B0604020202020204" pitchFamily="34" charset="0"/>
              </a:rPr>
              <a:t>“hidden job market”</a:t>
            </a:r>
          </a:p>
          <a:p>
            <a:pPr marL="1028700" lvl="1"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Contact companies, organizations, individuals about opportunities that are not yet posted </a:t>
            </a:r>
            <a:r>
              <a:rPr lang="en-US" sz="3500" dirty="0">
                <a:latin typeface="Arial" panose="020B0604020202020204" pitchFamily="34" charset="0"/>
                <a:cs typeface="Arial" panose="020B0604020202020204" pitchFamily="34" charset="0"/>
                <a:sym typeface="Wingdings" panose="05000000000000000000" pitchFamily="2" charset="2"/>
              </a:rPr>
              <a:t></a:t>
            </a:r>
            <a:r>
              <a:rPr lang="en-US" sz="3500" dirty="0">
                <a:latin typeface="Arial" panose="020B0604020202020204" pitchFamily="34" charset="0"/>
                <a:cs typeface="Arial" panose="020B0604020202020204" pitchFamily="34" charset="0"/>
              </a:rPr>
              <a:t> </a:t>
            </a:r>
            <a:r>
              <a:rPr lang="en-US" sz="3500" i="1" dirty="0">
                <a:latin typeface="Arial" panose="020B0604020202020204" pitchFamily="34" charset="0"/>
                <a:cs typeface="Arial" panose="020B0604020202020204" pitchFamily="34" charset="0"/>
              </a:rPr>
              <a:t>“Do you know of any positions opening soon?” </a:t>
            </a:r>
          </a:p>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Attend </a:t>
            </a:r>
            <a:r>
              <a:rPr lang="en-US" sz="3500" dirty="0">
                <a:solidFill>
                  <a:srgbClr val="C00000"/>
                </a:solidFill>
                <a:latin typeface="Arial" panose="020B0604020202020204" pitchFamily="34" charset="0"/>
                <a:cs typeface="Arial" panose="020B0604020202020204" pitchFamily="34" charset="0"/>
              </a:rPr>
              <a:t>career fairs and info sessions</a:t>
            </a:r>
            <a:r>
              <a:rPr lang="en-US" sz="3500" dirty="0">
                <a:latin typeface="Arial" panose="020B0604020202020204" pitchFamily="34" charset="0"/>
                <a:cs typeface="Arial" panose="020B0604020202020204" pitchFamily="34" charset="0"/>
              </a:rPr>
              <a:t> on campus</a:t>
            </a:r>
          </a:p>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Attend </a:t>
            </a:r>
            <a:r>
              <a:rPr lang="en-US" sz="3500" dirty="0">
                <a:solidFill>
                  <a:srgbClr val="C00000"/>
                </a:solidFill>
                <a:latin typeface="Arial" panose="020B0604020202020204" pitchFamily="34" charset="0"/>
                <a:cs typeface="Arial" panose="020B0604020202020204" pitchFamily="34" charset="0"/>
              </a:rPr>
              <a:t>networking events and conferences </a:t>
            </a:r>
            <a:r>
              <a:rPr lang="en-US" sz="3500" dirty="0">
                <a:latin typeface="Arial" panose="020B0604020202020204" pitchFamily="34" charset="0"/>
                <a:cs typeface="Arial" panose="020B0604020202020204" pitchFamily="34" charset="0"/>
              </a:rPr>
              <a:t>off campus </a:t>
            </a:r>
          </a:p>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Join organizations</a:t>
            </a:r>
          </a:p>
          <a:p>
            <a:pPr marL="571500" indent="-571500">
              <a:buFont typeface="Arial" panose="020B0604020202020204" pitchFamily="34" charset="0"/>
              <a:buChar char="•"/>
            </a:pPr>
            <a:r>
              <a:rPr lang="en-US" sz="3500" dirty="0">
                <a:latin typeface="Arial" panose="020B0604020202020204" pitchFamily="34" charset="0"/>
                <a:cs typeface="Arial" panose="020B0604020202020204" pitchFamily="34" charset="0"/>
              </a:rPr>
              <a:t>Talk to faculty </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Start </a:t>
            </a:r>
            <a:r>
              <a:rPr lang="en-US" sz="3600" dirty="0">
                <a:solidFill>
                  <a:srgbClr val="C00000"/>
                </a:solidFill>
                <a:latin typeface="Arial" panose="020B0604020202020204" pitchFamily="34" charset="0"/>
                <a:cs typeface="Arial" panose="020B0604020202020204" pitchFamily="34" charset="0"/>
              </a:rPr>
              <a:t>early</a:t>
            </a:r>
            <a:r>
              <a:rPr lang="en-US" sz="3600" dirty="0">
                <a:latin typeface="Arial" panose="020B0604020202020204" pitchFamily="34" charset="0"/>
                <a:cs typeface="Arial" panose="020B0604020202020204" pitchFamily="34" charset="0"/>
              </a:rPr>
              <a:t>!</a:t>
            </a:r>
            <a:endParaRPr lang="en-US" sz="40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3500"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5" name="TextBox 4">
            <a:extLst>
              <a:ext uri="{FF2B5EF4-FFF2-40B4-BE49-F238E27FC236}">
                <a16:creationId xmlns:a16="http://schemas.microsoft.com/office/drawing/2014/main" id="{07C0D344-5FB8-CCDE-5C1E-3D08D66D4D20}"/>
              </a:ext>
            </a:extLst>
          </p:cNvPr>
          <p:cNvSpPr txBox="1"/>
          <p:nvPr/>
        </p:nvSpPr>
        <p:spPr>
          <a:xfrm>
            <a:off x="762202" y="952347"/>
            <a:ext cx="8075480"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Finding Internships</a:t>
            </a:r>
          </a:p>
        </p:txBody>
      </p:sp>
    </p:spTree>
    <p:extLst>
      <p:ext uri="{BB962C8B-B14F-4D97-AF65-F5344CB8AC3E}">
        <p14:creationId xmlns:p14="http://schemas.microsoft.com/office/powerpoint/2010/main" val="1371649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 y="9556129"/>
            <a:ext cx="18288000" cy="730872"/>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163794" y="2504530"/>
            <a:ext cx="16641606" cy="7078861"/>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3600" dirty="0">
                <a:solidFill>
                  <a:srgbClr val="C00000"/>
                </a:solidFill>
                <a:latin typeface="Arial" panose="020B0604020202020204" pitchFamily="34" charset="0"/>
                <a:cs typeface="Arial" panose="020B0604020202020204" pitchFamily="34" charset="0"/>
              </a:rPr>
              <a:t>Make a coaching appointment </a:t>
            </a:r>
            <a:r>
              <a:rPr lang="en-US" sz="3600" dirty="0">
                <a:latin typeface="Arial" panose="020B0604020202020204" pitchFamily="34" charset="0"/>
                <a:cs typeface="Arial" panose="020B0604020202020204" pitchFamily="34" charset="0"/>
              </a:rPr>
              <a:t>to discuss your options, get help with your application materials, and prep for interviews </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Use platforms on CPD website: </a:t>
            </a:r>
            <a:r>
              <a:rPr lang="en-US" sz="3600" dirty="0" err="1">
                <a:solidFill>
                  <a:srgbClr val="C00000"/>
                </a:solidFill>
                <a:latin typeface="Arial" panose="020B0604020202020204" pitchFamily="34" charset="0"/>
                <a:cs typeface="Arial" panose="020B0604020202020204" pitchFamily="34" charset="0"/>
              </a:rPr>
              <a:t>Vmock</a:t>
            </a:r>
            <a:r>
              <a:rPr lang="en-US" sz="3600" dirty="0">
                <a:solidFill>
                  <a:srgbClr val="C00000"/>
                </a:solidFill>
                <a:latin typeface="Arial" panose="020B0604020202020204" pitchFamily="34" charset="0"/>
                <a:cs typeface="Arial" panose="020B0604020202020204" pitchFamily="34" charset="0"/>
              </a:rPr>
              <a:t>, Big Interview</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Tap into your </a:t>
            </a:r>
            <a:r>
              <a:rPr lang="en-US" sz="3600" dirty="0">
                <a:solidFill>
                  <a:srgbClr val="C00000"/>
                </a:solidFill>
                <a:latin typeface="Arial" panose="020B0604020202020204" pitchFamily="34" charset="0"/>
                <a:cs typeface="Arial" panose="020B0604020202020204" pitchFamily="34" charset="0"/>
              </a:rPr>
              <a:t>networks</a:t>
            </a:r>
            <a:r>
              <a:rPr lang="en-US" sz="3600" dirty="0">
                <a:latin typeface="Arial" panose="020B0604020202020204" pitchFamily="34" charset="0"/>
                <a:cs typeface="Arial" panose="020B0604020202020204" pitchFamily="34" charset="0"/>
              </a:rPr>
              <a:t>, seek </a:t>
            </a:r>
            <a:r>
              <a:rPr lang="en-US" sz="3600" dirty="0">
                <a:solidFill>
                  <a:srgbClr val="C00000"/>
                </a:solidFill>
                <a:latin typeface="Arial" panose="020B0604020202020204" pitchFamily="34" charset="0"/>
                <a:cs typeface="Arial" panose="020B0604020202020204" pitchFamily="34" charset="0"/>
              </a:rPr>
              <a:t>mentors</a:t>
            </a:r>
            <a:r>
              <a:rPr lang="en-US" sz="3600" dirty="0">
                <a:latin typeface="Arial" panose="020B0604020202020204" pitchFamily="34" charset="0"/>
                <a:cs typeface="Arial" panose="020B0604020202020204" pitchFamily="34" charset="0"/>
              </a:rPr>
              <a:t>  </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Do your </a:t>
            </a:r>
            <a:r>
              <a:rPr lang="en-US" sz="3600" dirty="0">
                <a:solidFill>
                  <a:srgbClr val="C00000"/>
                </a:solidFill>
                <a:latin typeface="Arial" panose="020B0604020202020204" pitchFamily="34" charset="0"/>
                <a:cs typeface="Arial" panose="020B0604020202020204" pitchFamily="34" charset="0"/>
              </a:rPr>
              <a:t>research</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Make the most of your </a:t>
            </a:r>
            <a:r>
              <a:rPr lang="en-US" sz="3600" dirty="0">
                <a:solidFill>
                  <a:srgbClr val="C00000"/>
                </a:solidFill>
                <a:latin typeface="Arial" panose="020B0604020202020204" pitchFamily="34" charset="0"/>
                <a:cs typeface="Arial" panose="020B0604020202020204" pitchFamily="34" charset="0"/>
              </a:rPr>
              <a:t>coursework</a:t>
            </a:r>
          </a:p>
          <a:p>
            <a:pPr marL="1028700" lvl="1"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Choose meaningful </a:t>
            </a:r>
            <a:r>
              <a:rPr lang="en-US" sz="3600" dirty="0">
                <a:solidFill>
                  <a:srgbClr val="C00000"/>
                </a:solidFill>
                <a:latin typeface="Arial" panose="020B0604020202020204" pitchFamily="34" charset="0"/>
                <a:cs typeface="Arial" panose="020B0604020202020204" pitchFamily="34" charset="0"/>
              </a:rPr>
              <a:t>projects</a:t>
            </a:r>
            <a:r>
              <a:rPr lang="en-US" sz="3600" dirty="0">
                <a:latin typeface="Arial" panose="020B0604020202020204" pitchFamily="34" charset="0"/>
                <a:cs typeface="Arial" panose="020B0604020202020204" pitchFamily="34" charset="0"/>
              </a:rPr>
              <a:t> and take ownership</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Learn about </a:t>
            </a:r>
            <a:r>
              <a:rPr lang="en-US" sz="3600" dirty="0">
                <a:solidFill>
                  <a:srgbClr val="C00000"/>
                </a:solidFill>
                <a:latin typeface="Arial" panose="020B0604020202020204" pitchFamily="34" charset="0"/>
                <a:cs typeface="Arial" panose="020B0604020202020204" pitchFamily="34" charset="0"/>
              </a:rPr>
              <a:t>company culture</a:t>
            </a:r>
            <a:r>
              <a:rPr lang="en-US" sz="3600" dirty="0">
                <a:latin typeface="Arial" panose="020B0604020202020204" pitchFamily="34" charset="0"/>
                <a:cs typeface="Arial" panose="020B0604020202020204" pitchFamily="34" charset="0"/>
              </a:rPr>
              <a:t> and expectations</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Be </a:t>
            </a:r>
            <a:r>
              <a:rPr lang="en-US" sz="3600" dirty="0">
                <a:solidFill>
                  <a:srgbClr val="C00000"/>
                </a:solidFill>
                <a:latin typeface="Arial" panose="020B0604020202020204" pitchFamily="34" charset="0"/>
                <a:cs typeface="Arial" panose="020B0604020202020204" pitchFamily="34" charset="0"/>
              </a:rPr>
              <a:t>curious</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Practice </a:t>
            </a:r>
            <a:r>
              <a:rPr lang="en-US" sz="3600" dirty="0">
                <a:solidFill>
                  <a:srgbClr val="C00000"/>
                </a:solidFill>
                <a:latin typeface="Arial" panose="020B0604020202020204" pitchFamily="34" charset="0"/>
                <a:cs typeface="Arial" panose="020B0604020202020204" pitchFamily="34" charset="0"/>
              </a:rPr>
              <a:t>patience and resilience</a:t>
            </a:r>
          </a:p>
          <a:p>
            <a:pPr marL="571500" indent="-571500">
              <a:buFont typeface="Arial" panose="020B0604020202020204" pitchFamily="34" charset="0"/>
              <a:buChar char="•"/>
            </a:pPr>
            <a:r>
              <a:rPr lang="en-US" sz="3600" dirty="0">
                <a:latin typeface="Arial" panose="020B0604020202020204" pitchFamily="34" charset="0"/>
                <a:cs typeface="Arial" panose="020B0604020202020204" pitchFamily="34" charset="0"/>
              </a:rPr>
              <a:t>Know your </a:t>
            </a:r>
            <a:r>
              <a:rPr lang="en-US" sz="3600" dirty="0">
                <a:solidFill>
                  <a:srgbClr val="C00000"/>
                </a:solidFill>
                <a:latin typeface="Arial" panose="020B0604020202020204" pitchFamily="34" charset="0"/>
                <a:cs typeface="Arial" panose="020B0604020202020204" pitchFamily="34" charset="0"/>
              </a:rPr>
              <a:t>why</a:t>
            </a:r>
          </a:p>
          <a:p>
            <a:pPr marL="571500" indent="-571500">
              <a:buFont typeface="Arial" panose="020B0604020202020204" pitchFamily="34" charset="0"/>
              <a:buChar char="•"/>
            </a:pPr>
            <a:endParaRPr lang="en-US" sz="36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5" name="TextBox 4">
            <a:extLst>
              <a:ext uri="{FF2B5EF4-FFF2-40B4-BE49-F238E27FC236}">
                <a16:creationId xmlns:a16="http://schemas.microsoft.com/office/drawing/2014/main" id="{07C0D344-5FB8-CCDE-5C1E-3D08D66D4D20}"/>
              </a:ext>
            </a:extLst>
          </p:cNvPr>
          <p:cNvSpPr txBox="1"/>
          <p:nvPr/>
        </p:nvSpPr>
        <p:spPr>
          <a:xfrm>
            <a:off x="762202" y="952347"/>
            <a:ext cx="8075480" cy="861774"/>
          </a:xfrm>
          <a:prstGeom prst="rect">
            <a:avLst/>
          </a:prstGeom>
          <a:noFill/>
        </p:spPr>
        <p:txBody>
          <a:bodyPr wrap="square" rtlCol="0">
            <a:spAutoFit/>
          </a:bodyPr>
          <a:lstStyle/>
          <a:p>
            <a:r>
              <a:rPr lang="en-US" sz="5000" b="1" i="1" dirty="0">
                <a:solidFill>
                  <a:srgbClr val="0076A5"/>
                </a:solidFill>
                <a:latin typeface="Arial" panose="020B0604020202020204" pitchFamily="34" charset="0"/>
                <a:cs typeface="Arial" panose="020B0604020202020204" pitchFamily="34" charset="0"/>
              </a:rPr>
              <a:t>Preparing for Internships</a:t>
            </a:r>
          </a:p>
        </p:txBody>
      </p:sp>
    </p:spTree>
    <p:extLst>
      <p:ext uri="{BB962C8B-B14F-4D97-AF65-F5344CB8AC3E}">
        <p14:creationId xmlns:p14="http://schemas.microsoft.com/office/powerpoint/2010/main" val="5106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
            <a:ext cx="10293797" cy="9606259"/>
          </a:xfrm>
          <a:prstGeom prst="rect">
            <a:avLst/>
          </a:prstGeom>
          <a:solidFill>
            <a:srgbClr val="C8C9C7">
              <a:alpha val="37647"/>
            </a:srgbClr>
          </a:solidFill>
        </p:spPr>
        <p:txBody>
          <a:bodyPr/>
          <a:lstStyle/>
          <a:p>
            <a:endParaRPr lang="en-US"/>
          </a:p>
        </p:txBody>
      </p:sp>
      <p:sp>
        <p:nvSpPr>
          <p:cNvPr id="3" name="AutoShape 3"/>
          <p:cNvSpPr/>
          <p:nvPr/>
        </p:nvSpPr>
        <p:spPr>
          <a:xfrm>
            <a:off x="1" y="9606259"/>
            <a:ext cx="18288000" cy="680742"/>
          </a:xfrm>
          <a:prstGeom prst="rect">
            <a:avLst/>
          </a:prstGeom>
          <a:solidFill>
            <a:srgbClr val="0076A5"/>
          </a:solidFill>
        </p:spPr>
        <p:txBody>
          <a:bodyPr/>
          <a:lstStyle/>
          <a:p>
            <a:endParaRPr lang="en-US"/>
          </a:p>
        </p:txBody>
      </p:sp>
      <p:sp>
        <p:nvSpPr>
          <p:cNvPr id="10" name="TextBox 10"/>
          <p:cNvSpPr txBox="1"/>
          <p:nvPr/>
        </p:nvSpPr>
        <p:spPr>
          <a:xfrm>
            <a:off x="835592" y="596138"/>
            <a:ext cx="8326803" cy="1477328"/>
          </a:xfrm>
          <a:prstGeom prst="rect">
            <a:avLst/>
          </a:prstGeom>
        </p:spPr>
        <p:txBody>
          <a:bodyPr lIns="0" tIns="0" rIns="0" bIns="0" rtlCol="0" anchor="t">
            <a:spAutoFit/>
          </a:bodyPr>
          <a:lstStyle/>
          <a:p>
            <a:r>
              <a:rPr lang="en-US" sz="4800" b="1" dirty="0">
                <a:solidFill>
                  <a:srgbClr val="C00000"/>
                </a:solidFill>
                <a:ea typeface="+mn-lt"/>
                <a:cs typeface="+mn-lt"/>
              </a:rPr>
              <a:t>What do tech employers look for in candidates?*</a:t>
            </a:r>
            <a:endParaRPr lang="en-US" sz="4800" b="1" dirty="0">
              <a:solidFill>
                <a:srgbClr val="C00000"/>
              </a:solidFill>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4" name="TextBox 3">
            <a:extLst>
              <a:ext uri="{FF2B5EF4-FFF2-40B4-BE49-F238E27FC236}">
                <a16:creationId xmlns:a16="http://schemas.microsoft.com/office/drawing/2014/main" id="{79D9DB24-4A79-ED67-8B84-F43F3D502E58}"/>
              </a:ext>
            </a:extLst>
          </p:cNvPr>
          <p:cNvSpPr txBox="1"/>
          <p:nvPr/>
        </p:nvSpPr>
        <p:spPr>
          <a:xfrm>
            <a:off x="850832" y="2395381"/>
            <a:ext cx="9029768" cy="5755422"/>
          </a:xfrm>
          <a:prstGeom prst="rect">
            <a:avLst/>
          </a:prstGeom>
          <a:noFill/>
        </p:spPr>
        <p:txBody>
          <a:bodyPr wrap="square" rtlCol="0">
            <a:spAutoFit/>
          </a:bodyPr>
          <a:lstStyle/>
          <a:p>
            <a:pPr marL="285750" indent="-285750">
              <a:buFont typeface="Arial" panose="020B0604020202020204" pitchFamily="34" charset="0"/>
              <a:buChar char="•"/>
            </a:pPr>
            <a:r>
              <a:rPr lang="en-US" sz="4400" dirty="0"/>
              <a:t>Problem-solving skills</a:t>
            </a:r>
          </a:p>
          <a:p>
            <a:pPr marL="285750" indent="-285750">
              <a:buFont typeface="Arial" panose="020B0604020202020204" pitchFamily="34" charset="0"/>
              <a:buChar char="•"/>
            </a:pPr>
            <a:r>
              <a:rPr lang="en-US" sz="4400" dirty="0"/>
              <a:t>Critical thinking skills</a:t>
            </a:r>
          </a:p>
          <a:p>
            <a:pPr marL="285750" indent="-285750">
              <a:buFont typeface="Arial" panose="020B0604020202020204" pitchFamily="34" charset="0"/>
              <a:buChar char="•"/>
            </a:pPr>
            <a:r>
              <a:rPr lang="en-US" sz="4400" dirty="0"/>
              <a:t>Innovation/ability to think outside the box</a:t>
            </a:r>
          </a:p>
          <a:p>
            <a:pPr marL="285750" indent="-285750">
              <a:buFont typeface="Arial" panose="020B0604020202020204" pitchFamily="34" charset="0"/>
              <a:buChar char="•"/>
            </a:pPr>
            <a:r>
              <a:rPr lang="en-US" sz="4400" dirty="0"/>
              <a:t>Communication skills </a:t>
            </a:r>
          </a:p>
          <a:p>
            <a:pPr marL="285750" indent="-285750">
              <a:buFont typeface="Arial" panose="020B0604020202020204" pitchFamily="34" charset="0"/>
              <a:buChar char="•"/>
            </a:pPr>
            <a:r>
              <a:rPr lang="en-US" sz="4400" dirty="0"/>
              <a:t>Attention to detail </a:t>
            </a:r>
          </a:p>
          <a:p>
            <a:pPr marL="285750" indent="-285750">
              <a:buFont typeface="Arial" panose="020B0604020202020204" pitchFamily="34" charset="0"/>
              <a:buChar char="•"/>
            </a:pPr>
            <a:r>
              <a:rPr lang="en-US" sz="4400" dirty="0"/>
              <a:t>Curiosity</a:t>
            </a:r>
          </a:p>
          <a:p>
            <a:pPr marL="285750" indent="-285750">
              <a:buFont typeface="Arial" panose="020B0604020202020204" pitchFamily="34" charset="0"/>
              <a:buChar char="•"/>
            </a:pPr>
            <a:r>
              <a:rPr lang="en-US" sz="4400" dirty="0"/>
              <a:t>Teamwork and leadership </a:t>
            </a:r>
          </a:p>
          <a:p>
            <a:pPr marL="285750" indent="-285750">
              <a:buFont typeface="Arial" panose="020B0604020202020204" pitchFamily="34" charset="0"/>
              <a:buChar char="•"/>
            </a:pPr>
            <a:endParaRPr lang="en-US" sz="1600" dirty="0"/>
          </a:p>
        </p:txBody>
      </p:sp>
      <p:sp>
        <p:nvSpPr>
          <p:cNvPr id="5" name="TextBox 10">
            <a:extLst>
              <a:ext uri="{FF2B5EF4-FFF2-40B4-BE49-F238E27FC236}">
                <a16:creationId xmlns:a16="http://schemas.microsoft.com/office/drawing/2014/main" id="{B20706A0-F82D-058C-910F-4793335CFC5E}"/>
              </a:ext>
            </a:extLst>
          </p:cNvPr>
          <p:cNvSpPr txBox="1"/>
          <p:nvPr/>
        </p:nvSpPr>
        <p:spPr>
          <a:xfrm>
            <a:off x="10694763" y="4920905"/>
            <a:ext cx="7261313" cy="4062651"/>
          </a:xfrm>
          <a:prstGeom prst="rect">
            <a:avLst/>
          </a:prstGeom>
        </p:spPr>
        <p:txBody>
          <a:bodyPr wrap="square" lIns="0" tIns="0" rIns="0" bIns="0" rtlCol="0" anchor="t">
            <a:spAutoFit/>
          </a:bodyPr>
          <a:lstStyle/>
          <a:p>
            <a:pPr marL="685800" indent="-685800">
              <a:buFont typeface="Arial" panose="020B0604020202020204" pitchFamily="34" charset="0"/>
              <a:buChar char="•"/>
            </a:pPr>
            <a:r>
              <a:rPr lang="en-US" sz="4400" dirty="0">
                <a:ea typeface="+mn-lt"/>
                <a:cs typeface="+mn-lt"/>
              </a:rPr>
              <a:t>Why this company/organization? </a:t>
            </a:r>
          </a:p>
          <a:p>
            <a:pPr marL="685800" indent="-685800">
              <a:buFont typeface="Arial" panose="020B0604020202020204" pitchFamily="34" charset="0"/>
              <a:buChar char="•"/>
            </a:pPr>
            <a:r>
              <a:rPr lang="en-US" sz="4400" dirty="0">
                <a:ea typeface="+mn-lt"/>
                <a:cs typeface="+mn-lt"/>
              </a:rPr>
              <a:t>What am I bringing to the table/what value will I add/how will I forward the work/mission?</a:t>
            </a:r>
            <a:endParaRPr lang="en-US" sz="4400" dirty="0"/>
          </a:p>
        </p:txBody>
      </p:sp>
      <p:sp>
        <p:nvSpPr>
          <p:cNvPr id="6" name="Freeform 8">
            <a:extLst>
              <a:ext uri="{FF2B5EF4-FFF2-40B4-BE49-F238E27FC236}">
                <a16:creationId xmlns:a16="http://schemas.microsoft.com/office/drawing/2014/main" id="{F73C3B77-EFF4-3888-A796-889CBFC4521C}"/>
              </a:ext>
            </a:extLst>
          </p:cNvPr>
          <p:cNvSpPr/>
          <p:nvPr/>
        </p:nvSpPr>
        <p:spPr>
          <a:xfrm>
            <a:off x="12629696" y="233927"/>
            <a:ext cx="5326380" cy="1480573"/>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4" name="TextBox 13">
            <a:extLst>
              <a:ext uri="{FF2B5EF4-FFF2-40B4-BE49-F238E27FC236}">
                <a16:creationId xmlns:a16="http://schemas.microsoft.com/office/drawing/2014/main" id="{F117F809-02DF-8DA8-57BE-3DDF08EB1C39}"/>
              </a:ext>
            </a:extLst>
          </p:cNvPr>
          <p:cNvSpPr txBox="1"/>
          <p:nvPr/>
        </p:nvSpPr>
        <p:spPr>
          <a:xfrm>
            <a:off x="11070744" y="2163540"/>
            <a:ext cx="6494930" cy="2308324"/>
          </a:xfrm>
          <a:prstGeom prst="rect">
            <a:avLst/>
          </a:prstGeom>
          <a:noFill/>
        </p:spPr>
        <p:txBody>
          <a:bodyPr wrap="square">
            <a:spAutoFit/>
          </a:bodyPr>
          <a:lstStyle/>
          <a:p>
            <a:r>
              <a:rPr lang="en-US" sz="4800" b="1" dirty="0">
                <a:solidFill>
                  <a:srgbClr val="0076A5"/>
                </a:solidFill>
                <a:ea typeface="+mn-lt"/>
                <a:cs typeface="+mn-lt"/>
              </a:rPr>
              <a:t>Questions to address when applying for a job or internship: </a:t>
            </a:r>
            <a:endParaRPr lang="en-US" sz="4400" b="1" dirty="0">
              <a:solidFill>
                <a:srgbClr val="0076A5"/>
              </a:solidFill>
              <a:ea typeface="+mn-lt"/>
              <a:cs typeface="+mn-lt"/>
            </a:endParaRPr>
          </a:p>
        </p:txBody>
      </p:sp>
      <p:sp>
        <p:nvSpPr>
          <p:cNvPr id="15" name="TextBox 14">
            <a:extLst>
              <a:ext uri="{FF2B5EF4-FFF2-40B4-BE49-F238E27FC236}">
                <a16:creationId xmlns:a16="http://schemas.microsoft.com/office/drawing/2014/main" id="{CDFBA076-2865-E80D-7322-9B0396732D4B}"/>
              </a:ext>
            </a:extLst>
          </p:cNvPr>
          <p:cNvSpPr txBox="1"/>
          <p:nvPr/>
        </p:nvSpPr>
        <p:spPr>
          <a:xfrm>
            <a:off x="0" y="8503495"/>
            <a:ext cx="10293797" cy="1107996"/>
          </a:xfrm>
          <a:prstGeom prst="rect">
            <a:avLst/>
          </a:prstGeom>
          <a:noFill/>
        </p:spPr>
        <p:txBody>
          <a:bodyPr wrap="square" rtlCol="0">
            <a:spAutoFit/>
          </a:bodyPr>
          <a:lstStyle/>
          <a:p>
            <a:r>
              <a:rPr lang="en-US" sz="2200" b="1" i="1" dirty="0">
                <a:solidFill>
                  <a:srgbClr val="C00000"/>
                </a:solidFill>
              </a:rPr>
              <a:t>*Weave these skills into your experience descriptions in your resume and address in your cover letter. Compare with the job description and the company mission to be sure you address all the qualifications they are looking for. </a:t>
            </a:r>
          </a:p>
        </p:txBody>
      </p:sp>
    </p:spTree>
    <p:extLst>
      <p:ext uri="{BB962C8B-B14F-4D97-AF65-F5344CB8AC3E}">
        <p14:creationId xmlns:p14="http://schemas.microsoft.com/office/powerpoint/2010/main" val="3247344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400966" y="9606259"/>
            <a:ext cx="19203487" cy="1799243"/>
          </a:xfrm>
          <a:prstGeom prst="rect">
            <a:avLst/>
          </a:prstGeom>
          <a:solidFill>
            <a:srgbClr val="0076A5"/>
          </a:solidFill>
        </p:spPr>
        <p:txBody>
          <a:bodyPr/>
          <a:lstStyle/>
          <a:p>
            <a:endParaRPr lang="en-US"/>
          </a:p>
        </p:txBody>
      </p:sp>
      <p:sp>
        <p:nvSpPr>
          <p:cNvPr id="8" name="Freeform 8"/>
          <p:cNvSpPr/>
          <p:nvPr/>
        </p:nvSpPr>
        <p:spPr>
          <a:xfrm>
            <a:off x="9997987" y="371087"/>
            <a:ext cx="7261313" cy="2024294"/>
          </a:xfrm>
          <a:custGeom>
            <a:avLst/>
            <a:gdLst/>
            <a:ahLst/>
            <a:cxnLst/>
            <a:rect l="l" t="t" r="r" b="b"/>
            <a:pathLst>
              <a:path w="7261313" h="2024294">
                <a:moveTo>
                  <a:pt x="0" y="0"/>
                </a:moveTo>
                <a:lnTo>
                  <a:pt x="7261313" y="0"/>
                </a:lnTo>
                <a:lnTo>
                  <a:pt x="7261313" y="2024294"/>
                </a:lnTo>
                <a:lnTo>
                  <a:pt x="0" y="2024294"/>
                </a:lnTo>
                <a:lnTo>
                  <a:pt x="0" y="0"/>
                </a:lnTo>
                <a:close/>
              </a:path>
            </a:pathLst>
          </a:custGeom>
          <a:blipFill>
            <a:blip r:embed="rId2"/>
            <a:stretch>
              <a:fillRect/>
            </a:stretch>
          </a:blipFill>
        </p:spPr>
        <p:txBody>
          <a:bodyPr/>
          <a:lstStyle/>
          <a:p>
            <a:endParaRPr lang="en-US"/>
          </a:p>
        </p:txBody>
      </p:sp>
      <p:sp>
        <p:nvSpPr>
          <p:cNvPr id="10" name="TextBox 10"/>
          <p:cNvSpPr txBox="1"/>
          <p:nvPr/>
        </p:nvSpPr>
        <p:spPr>
          <a:xfrm>
            <a:off x="1112994" y="2813671"/>
            <a:ext cx="16476506" cy="5847755"/>
          </a:xfrm>
          <a:prstGeom prst="rect">
            <a:avLst/>
          </a:prstGeom>
        </p:spPr>
        <p:txBody>
          <a:bodyPr wrap="square" lIns="0" tIns="0" rIns="0" bIns="0" rtlCol="0" anchor="t">
            <a:spAutoFit/>
          </a:bodyPr>
          <a:lstStyle/>
          <a:p>
            <a:pPr marL="571500" indent="-571500">
              <a:buFont typeface="Arial" panose="020B0604020202020204" pitchFamily="34" charset="0"/>
              <a:buChar char="•"/>
            </a:pPr>
            <a:r>
              <a:rPr lang="en-US" sz="4400" i="1" dirty="0">
                <a:latin typeface="Arial" panose="020B0604020202020204" pitchFamily="34" charset="0"/>
                <a:cs typeface="Arial" panose="020B0604020202020204" pitchFamily="34" charset="0"/>
              </a:rPr>
              <a:t>Should I get an internship? </a:t>
            </a:r>
            <a:r>
              <a:rPr lang="en-US" sz="4400" b="1" dirty="0">
                <a:solidFill>
                  <a:srgbClr val="0076A5"/>
                </a:solidFill>
                <a:latin typeface="Arial" panose="020B0604020202020204" pitchFamily="34" charset="0"/>
                <a:cs typeface="Arial" panose="020B0604020202020204" pitchFamily="34" charset="0"/>
              </a:rPr>
              <a:t>YES</a:t>
            </a:r>
          </a:p>
          <a:p>
            <a:pPr marL="571500" indent="-571500">
              <a:buFont typeface="Arial" panose="020B0604020202020204" pitchFamily="34" charset="0"/>
              <a:buChar char="•"/>
            </a:pPr>
            <a:r>
              <a:rPr lang="en-US" sz="4400" i="1" dirty="0">
                <a:latin typeface="Arial" panose="020B0604020202020204" pitchFamily="34" charset="0"/>
                <a:cs typeface="Arial" panose="020B0604020202020204" pitchFamily="34" charset="0"/>
              </a:rPr>
              <a:t>Do I have to customize my resume for every application? </a:t>
            </a:r>
            <a:r>
              <a:rPr lang="en-US" sz="4400" b="1" dirty="0">
                <a:solidFill>
                  <a:srgbClr val="0076A5"/>
                </a:solidFill>
                <a:latin typeface="Arial" panose="020B0604020202020204" pitchFamily="34" charset="0"/>
                <a:cs typeface="Arial" panose="020B0604020202020204" pitchFamily="34" charset="0"/>
              </a:rPr>
              <a:t>YES</a:t>
            </a:r>
          </a:p>
          <a:p>
            <a:pPr marL="571500" indent="-571500">
              <a:buFont typeface="Arial" panose="020B0604020202020204" pitchFamily="34" charset="0"/>
              <a:buChar char="•"/>
            </a:pPr>
            <a:r>
              <a:rPr lang="en-US" sz="4400" i="1" dirty="0">
                <a:latin typeface="Arial" panose="020B0604020202020204" pitchFamily="34" charset="0"/>
                <a:cs typeface="Arial" panose="020B0604020202020204" pitchFamily="34" charset="0"/>
              </a:rPr>
              <a:t>Should I write a cover letter? </a:t>
            </a:r>
            <a:r>
              <a:rPr lang="en-US" sz="4400" b="1" dirty="0">
                <a:solidFill>
                  <a:srgbClr val="0076A5"/>
                </a:solidFill>
                <a:latin typeface="Arial" panose="020B0604020202020204" pitchFamily="34" charset="0"/>
                <a:cs typeface="Arial" panose="020B0604020202020204" pitchFamily="34" charset="0"/>
              </a:rPr>
              <a:t>YES</a:t>
            </a:r>
          </a:p>
          <a:p>
            <a:pPr marL="571500" indent="-571500">
              <a:buFont typeface="Arial" panose="020B0604020202020204" pitchFamily="34" charset="0"/>
              <a:buChar char="•"/>
            </a:pPr>
            <a:r>
              <a:rPr lang="en-US" sz="4400" i="1" dirty="0">
                <a:latin typeface="Arial" panose="020B0604020202020204" pitchFamily="34" charset="0"/>
                <a:cs typeface="Arial" panose="020B0604020202020204" pitchFamily="34" charset="0"/>
              </a:rPr>
              <a:t>Can I get an internship with no experience? </a:t>
            </a:r>
            <a:r>
              <a:rPr lang="en-US" sz="4400" b="1" dirty="0">
                <a:solidFill>
                  <a:srgbClr val="0076A5"/>
                </a:solidFill>
                <a:latin typeface="Arial" panose="020B0604020202020204" pitchFamily="34" charset="0"/>
                <a:cs typeface="Arial" panose="020B0604020202020204" pitchFamily="34" charset="0"/>
              </a:rPr>
              <a:t>YES</a:t>
            </a:r>
          </a:p>
          <a:p>
            <a:pPr marL="571500" indent="-571500">
              <a:buFont typeface="Arial" panose="020B0604020202020204" pitchFamily="34" charset="0"/>
              <a:buChar char="•"/>
            </a:pPr>
            <a:r>
              <a:rPr lang="en-US" sz="4400" i="1" dirty="0">
                <a:latin typeface="Arial" panose="020B0604020202020204" pitchFamily="34" charset="0"/>
                <a:cs typeface="Arial" panose="020B0604020202020204" pitchFamily="34" charset="0"/>
              </a:rPr>
              <a:t>Should I use ChatGPT to write all my application materials? </a:t>
            </a:r>
            <a:r>
              <a:rPr lang="en-US" sz="4400" b="1" dirty="0">
                <a:solidFill>
                  <a:srgbClr val="0076A5"/>
                </a:solidFill>
                <a:latin typeface="Arial" panose="020B0604020202020204" pitchFamily="34" charset="0"/>
                <a:cs typeface="Arial" panose="020B0604020202020204" pitchFamily="34" charset="0"/>
              </a:rPr>
              <a:t>NO</a:t>
            </a:r>
          </a:p>
          <a:p>
            <a:pPr marL="571500" indent="-571500">
              <a:buFont typeface="Arial" panose="020B0604020202020204" pitchFamily="34" charset="0"/>
              <a:buChar char="•"/>
            </a:pPr>
            <a:r>
              <a:rPr lang="en-US" sz="4400" i="1" dirty="0">
                <a:latin typeface="Arial" panose="020B0604020202020204" pitchFamily="34" charset="0"/>
                <a:cs typeface="Arial" panose="020B0604020202020204" pitchFamily="34" charset="0"/>
              </a:rPr>
              <a:t>Should I pursue a graduate degree? </a:t>
            </a:r>
            <a:r>
              <a:rPr lang="en-US" sz="4400" b="1" dirty="0">
                <a:solidFill>
                  <a:srgbClr val="0076A5"/>
                </a:solidFill>
                <a:latin typeface="Arial" panose="020B0604020202020204" pitchFamily="34" charset="0"/>
                <a:cs typeface="Arial" panose="020B0604020202020204" pitchFamily="34" charset="0"/>
              </a:rPr>
              <a:t>DEPENDS</a:t>
            </a:r>
          </a:p>
          <a:p>
            <a:endParaRPr lang="en-US" sz="4400" b="1" dirty="0">
              <a:solidFill>
                <a:srgbClr val="0076A5"/>
              </a:solidFill>
              <a:latin typeface="Arial" panose="020B0604020202020204" pitchFamily="34" charset="0"/>
              <a:cs typeface="Arial" panose="020B0604020202020204" pitchFamily="34" charset="0"/>
            </a:endParaRPr>
          </a:p>
          <a:p>
            <a:endParaRPr lang="en-US" sz="4400" b="1" dirty="0">
              <a:solidFill>
                <a:srgbClr val="0076A5"/>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sp>
        <p:nvSpPr>
          <p:cNvPr id="11" name="TextBox 11"/>
          <p:cNvSpPr txBox="1"/>
          <p:nvPr/>
        </p:nvSpPr>
        <p:spPr>
          <a:xfrm>
            <a:off x="9087222" y="4693258"/>
            <a:ext cx="113556" cy="455295"/>
          </a:xfrm>
          <a:prstGeom prst="rect">
            <a:avLst/>
          </a:prstGeom>
        </p:spPr>
        <p:txBody>
          <a:bodyPr lIns="0" tIns="0" rIns="0" bIns="0" rtlCol="0" anchor="t">
            <a:spAutoFit/>
          </a:bodyPr>
          <a:lstStyle/>
          <a:p>
            <a:pPr algn="ctr">
              <a:lnSpc>
                <a:spcPts val="3780"/>
              </a:lnSpc>
              <a:spcBef>
                <a:spcPct val="0"/>
              </a:spcBef>
            </a:pPr>
            <a:r>
              <a:rPr lang="en-US" sz="2700" spc="137">
                <a:solidFill>
                  <a:srgbClr val="000000"/>
                </a:solidFill>
                <a:latin typeface="Open Sauce Light"/>
              </a:rPr>
              <a:t> </a:t>
            </a:r>
          </a:p>
        </p:txBody>
      </p:sp>
      <p:sp>
        <p:nvSpPr>
          <p:cNvPr id="5" name="TextBox 4">
            <a:extLst>
              <a:ext uri="{FF2B5EF4-FFF2-40B4-BE49-F238E27FC236}">
                <a16:creationId xmlns:a16="http://schemas.microsoft.com/office/drawing/2014/main" id="{07C0D344-5FB8-CCDE-5C1E-3D08D66D4D20}"/>
              </a:ext>
            </a:extLst>
          </p:cNvPr>
          <p:cNvSpPr txBox="1"/>
          <p:nvPr/>
        </p:nvSpPr>
        <p:spPr>
          <a:xfrm>
            <a:off x="762202" y="952347"/>
            <a:ext cx="9403774" cy="1015663"/>
          </a:xfrm>
          <a:prstGeom prst="rect">
            <a:avLst/>
          </a:prstGeom>
          <a:noFill/>
        </p:spPr>
        <p:txBody>
          <a:bodyPr wrap="square" rtlCol="0">
            <a:spAutoFit/>
          </a:bodyPr>
          <a:lstStyle/>
          <a:p>
            <a:r>
              <a:rPr lang="en-US" sz="6000" b="1" i="1" dirty="0">
                <a:solidFill>
                  <a:srgbClr val="0076A5"/>
                </a:solidFill>
                <a:latin typeface="Arial" panose="020B0604020202020204" pitchFamily="34" charset="0"/>
                <a:cs typeface="Arial" panose="020B0604020202020204" pitchFamily="34" charset="0"/>
              </a:rPr>
              <a:t>FAQs</a:t>
            </a:r>
          </a:p>
        </p:txBody>
      </p:sp>
    </p:spTree>
    <p:extLst>
      <p:ext uri="{BB962C8B-B14F-4D97-AF65-F5344CB8AC3E}">
        <p14:creationId xmlns:p14="http://schemas.microsoft.com/office/powerpoint/2010/main" val="2394148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 y="8706637"/>
            <a:ext cx="18288000" cy="1580363"/>
          </a:xfrm>
          <a:prstGeom prst="rect">
            <a:avLst/>
          </a:prstGeom>
          <a:solidFill>
            <a:srgbClr val="0076A5"/>
          </a:solidFill>
        </p:spPr>
        <p:txBody>
          <a:bodyPr/>
          <a:lstStyle/>
          <a:p>
            <a:endParaRPr lang="en-US" dirty="0">
              <a:latin typeface="Arial" panose="020B0604020202020204" pitchFamily="34" charset="0"/>
              <a:cs typeface="Arial" panose="020B0604020202020204" pitchFamily="34" charset="0"/>
            </a:endParaRPr>
          </a:p>
        </p:txBody>
      </p:sp>
      <p:sp>
        <p:nvSpPr>
          <p:cNvPr id="3" name="Freeform 3"/>
          <p:cNvSpPr/>
          <p:nvPr/>
        </p:nvSpPr>
        <p:spPr>
          <a:xfrm>
            <a:off x="218145" y="239065"/>
            <a:ext cx="7285680" cy="2031087"/>
          </a:xfrm>
          <a:custGeom>
            <a:avLst/>
            <a:gdLst/>
            <a:ahLst/>
            <a:cxnLst/>
            <a:rect l="l" t="t" r="r" b="b"/>
            <a:pathLst>
              <a:path w="7285680" h="2031087">
                <a:moveTo>
                  <a:pt x="0" y="0"/>
                </a:moveTo>
                <a:lnTo>
                  <a:pt x="7285679" y="0"/>
                </a:lnTo>
                <a:lnTo>
                  <a:pt x="7285679" y="2031087"/>
                </a:lnTo>
                <a:lnTo>
                  <a:pt x="0" y="2031087"/>
                </a:lnTo>
                <a:lnTo>
                  <a:pt x="0" y="0"/>
                </a:lnTo>
                <a:close/>
              </a:path>
            </a:pathLst>
          </a:custGeom>
          <a:blipFill>
            <a:blip r:embed="rId2"/>
            <a:stretch>
              <a:fillRect/>
            </a:stretch>
          </a:blipFill>
        </p:spPr>
        <p:txBody>
          <a:bodyPr/>
          <a:lstStyle/>
          <a:p>
            <a:endParaRPr lang="en-US"/>
          </a:p>
        </p:txBody>
      </p:sp>
      <p:sp>
        <p:nvSpPr>
          <p:cNvPr id="4" name="Freeform 4"/>
          <p:cNvSpPr/>
          <p:nvPr/>
        </p:nvSpPr>
        <p:spPr>
          <a:xfrm>
            <a:off x="8496620" y="2270152"/>
            <a:ext cx="9314989" cy="4954781"/>
          </a:xfrm>
          <a:custGeom>
            <a:avLst/>
            <a:gdLst/>
            <a:ahLst/>
            <a:cxnLst/>
            <a:rect l="l" t="t" r="r" b="b"/>
            <a:pathLst>
              <a:path w="9314989" h="4954781">
                <a:moveTo>
                  <a:pt x="0" y="0"/>
                </a:moveTo>
                <a:lnTo>
                  <a:pt x="9314989" y="0"/>
                </a:lnTo>
                <a:lnTo>
                  <a:pt x="9314989" y="4954781"/>
                </a:lnTo>
                <a:lnTo>
                  <a:pt x="0" y="4954781"/>
                </a:lnTo>
                <a:lnTo>
                  <a:pt x="0" y="0"/>
                </a:lnTo>
                <a:close/>
              </a:path>
            </a:pathLst>
          </a:custGeom>
          <a:blipFill>
            <a:blip r:embed="rId3"/>
            <a:stretch>
              <a:fillRect/>
            </a:stretch>
          </a:blipFill>
        </p:spPr>
        <p:txBody>
          <a:bodyPr/>
          <a:lstStyle/>
          <a:p>
            <a:endParaRPr lang="en-US"/>
          </a:p>
        </p:txBody>
      </p:sp>
      <p:sp>
        <p:nvSpPr>
          <p:cNvPr id="5" name="Freeform 5"/>
          <p:cNvSpPr/>
          <p:nvPr/>
        </p:nvSpPr>
        <p:spPr>
          <a:xfrm>
            <a:off x="1455629" y="6021600"/>
            <a:ext cx="501849" cy="501849"/>
          </a:xfrm>
          <a:custGeom>
            <a:avLst/>
            <a:gdLst/>
            <a:ahLst/>
            <a:cxnLst/>
            <a:rect l="l" t="t" r="r" b="b"/>
            <a:pathLst>
              <a:path w="501849" h="501849">
                <a:moveTo>
                  <a:pt x="0" y="0"/>
                </a:moveTo>
                <a:lnTo>
                  <a:pt x="501848" y="0"/>
                </a:lnTo>
                <a:lnTo>
                  <a:pt x="501848" y="501849"/>
                </a:lnTo>
                <a:lnTo>
                  <a:pt x="0" y="50184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455629" y="7804271"/>
            <a:ext cx="487130" cy="487130"/>
          </a:xfrm>
          <a:custGeom>
            <a:avLst/>
            <a:gdLst/>
            <a:ahLst/>
            <a:cxnLst/>
            <a:rect l="l" t="t" r="r" b="b"/>
            <a:pathLst>
              <a:path w="487130" h="487130">
                <a:moveTo>
                  <a:pt x="0" y="0"/>
                </a:moveTo>
                <a:lnTo>
                  <a:pt x="487129" y="0"/>
                </a:lnTo>
                <a:lnTo>
                  <a:pt x="487129" y="487130"/>
                </a:lnTo>
                <a:lnTo>
                  <a:pt x="0" y="4871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7" name="TextBox 7"/>
          <p:cNvSpPr txBox="1"/>
          <p:nvPr/>
        </p:nvSpPr>
        <p:spPr>
          <a:xfrm>
            <a:off x="1028700" y="3968244"/>
            <a:ext cx="6475124" cy="1175256"/>
          </a:xfrm>
          <a:prstGeom prst="rect">
            <a:avLst/>
          </a:prstGeom>
        </p:spPr>
        <p:txBody>
          <a:bodyPr lIns="0" tIns="0" rIns="0" bIns="0" rtlCol="0" anchor="t">
            <a:spAutoFit/>
          </a:bodyPr>
          <a:lstStyle/>
          <a:p>
            <a:pPr>
              <a:lnSpc>
                <a:spcPts val="8999"/>
              </a:lnSpc>
            </a:pPr>
            <a:r>
              <a:rPr lang="en-US" sz="8570" b="1" dirty="0">
                <a:solidFill>
                  <a:srgbClr val="0076A5"/>
                </a:solidFill>
                <a:latin typeface="Arial" panose="020B0604020202020204" pitchFamily="34" charset="0"/>
                <a:cs typeface="Arial" panose="020B0604020202020204" pitchFamily="34" charset="0"/>
              </a:rPr>
              <a:t>Questions?</a:t>
            </a:r>
          </a:p>
        </p:txBody>
      </p:sp>
      <p:sp>
        <p:nvSpPr>
          <p:cNvPr id="8" name="TextBox 8"/>
          <p:cNvSpPr txBox="1"/>
          <p:nvPr/>
        </p:nvSpPr>
        <p:spPr>
          <a:xfrm>
            <a:off x="2244771" y="7757338"/>
            <a:ext cx="5124601" cy="532638"/>
          </a:xfrm>
          <a:prstGeom prst="rect">
            <a:avLst/>
          </a:prstGeom>
        </p:spPr>
        <p:txBody>
          <a:bodyPr lIns="0" tIns="0" rIns="0" bIns="0" rtlCol="0" anchor="t">
            <a:spAutoFit/>
          </a:bodyPr>
          <a:lstStyle/>
          <a:p>
            <a:pPr>
              <a:lnSpc>
                <a:spcPts val="4441"/>
              </a:lnSpc>
            </a:pPr>
            <a:r>
              <a:rPr lang="en-US" sz="2758" spc="220" dirty="0">
                <a:solidFill>
                  <a:srgbClr val="000000"/>
                </a:solidFill>
                <a:latin typeface="Open Sauce Light"/>
              </a:rPr>
              <a:t>310-338-2871</a:t>
            </a:r>
          </a:p>
        </p:txBody>
      </p:sp>
      <p:sp>
        <p:nvSpPr>
          <p:cNvPr id="9" name="TextBox 9"/>
          <p:cNvSpPr txBox="1"/>
          <p:nvPr/>
        </p:nvSpPr>
        <p:spPr>
          <a:xfrm>
            <a:off x="2241089" y="5833473"/>
            <a:ext cx="6902911" cy="2760756"/>
          </a:xfrm>
          <a:prstGeom prst="rect">
            <a:avLst/>
          </a:prstGeom>
        </p:spPr>
        <p:txBody>
          <a:bodyPr wrap="square" lIns="0" tIns="0" rIns="0" bIns="0" rtlCol="0" anchor="t">
            <a:spAutoFit/>
          </a:bodyPr>
          <a:lstStyle/>
          <a:p>
            <a:pPr>
              <a:lnSpc>
                <a:spcPts val="4441"/>
              </a:lnSpc>
            </a:pPr>
            <a:r>
              <a:rPr lang="en-US" sz="2758" b="1" spc="220" dirty="0">
                <a:solidFill>
                  <a:srgbClr val="000000"/>
                </a:solidFill>
                <a:latin typeface="Arial" panose="020B0604020202020204" pitchFamily="34" charset="0"/>
                <a:cs typeface="Arial" panose="020B0604020202020204" pitchFamily="34" charset="0"/>
                <a:hlinkClick r:id="rId8"/>
              </a:rPr>
              <a:t>careers@lmu.edu</a:t>
            </a:r>
            <a:endParaRPr lang="en-US" sz="2758" b="1" spc="220" dirty="0">
              <a:solidFill>
                <a:srgbClr val="000000"/>
              </a:solidFill>
              <a:latin typeface="Arial" panose="020B0604020202020204" pitchFamily="34" charset="0"/>
              <a:cs typeface="Arial" panose="020B0604020202020204" pitchFamily="34" charset="0"/>
            </a:endParaRPr>
          </a:p>
          <a:p>
            <a:pPr>
              <a:lnSpc>
                <a:spcPts val="4441"/>
              </a:lnSpc>
            </a:pPr>
            <a:r>
              <a:rPr lang="en-US" sz="2758" b="1" spc="220" dirty="0">
                <a:solidFill>
                  <a:srgbClr val="000000"/>
                </a:solidFill>
                <a:latin typeface="Arial" panose="020B0604020202020204" pitchFamily="34" charset="0"/>
                <a:cs typeface="Arial" panose="020B0604020202020204" pitchFamily="34" charset="0"/>
                <a:hlinkClick r:id="rId9"/>
              </a:rPr>
              <a:t>erika.zocher@lmu.edu</a:t>
            </a:r>
            <a:r>
              <a:rPr lang="en-US" sz="2758" b="1" spc="220" dirty="0">
                <a:solidFill>
                  <a:srgbClr val="000000"/>
                </a:solidFill>
                <a:latin typeface="Arial" panose="020B0604020202020204" pitchFamily="34" charset="0"/>
                <a:cs typeface="Arial" panose="020B0604020202020204" pitchFamily="34" charset="0"/>
              </a:rPr>
              <a:t> </a:t>
            </a:r>
          </a:p>
          <a:p>
            <a:pPr>
              <a:lnSpc>
                <a:spcPts val="4441"/>
              </a:lnSpc>
            </a:pPr>
            <a:endParaRPr lang="en-US" sz="2758" spc="220" dirty="0">
              <a:solidFill>
                <a:srgbClr val="000000"/>
              </a:solidFill>
              <a:latin typeface="Arial" panose="020B0604020202020204" pitchFamily="34" charset="0"/>
              <a:cs typeface="Arial" panose="020B0604020202020204" pitchFamily="34" charset="0"/>
            </a:endParaRPr>
          </a:p>
          <a:p>
            <a:pPr>
              <a:lnSpc>
                <a:spcPts val="4441"/>
              </a:lnSpc>
            </a:pPr>
            <a:endParaRPr lang="en-US" sz="2758" spc="220" dirty="0">
              <a:solidFill>
                <a:srgbClr val="000000"/>
              </a:solidFill>
              <a:latin typeface="Arial" panose="020B0604020202020204" pitchFamily="34" charset="0"/>
              <a:cs typeface="Arial" panose="020B0604020202020204" pitchFamily="34" charset="0"/>
            </a:endParaRPr>
          </a:p>
          <a:p>
            <a:pPr>
              <a:lnSpc>
                <a:spcPts val="4441"/>
              </a:lnSpc>
            </a:pPr>
            <a:endParaRPr lang="en-US" sz="2758" spc="220" dirty="0">
              <a:solidFill>
                <a:srgbClr val="000000"/>
              </a:solidFill>
              <a:latin typeface="Arial" panose="020B0604020202020204" pitchFamily="34" charset="0"/>
              <a:cs typeface="Arial" panose="020B0604020202020204" pitchFamily="34" charset="0"/>
            </a:endParaRPr>
          </a:p>
        </p:txBody>
      </p:sp>
      <p:grpSp>
        <p:nvGrpSpPr>
          <p:cNvPr id="10" name="Group 10"/>
          <p:cNvGrpSpPr/>
          <p:nvPr/>
        </p:nvGrpSpPr>
        <p:grpSpPr>
          <a:xfrm>
            <a:off x="1028700" y="8958173"/>
            <a:ext cx="16657006" cy="931602"/>
            <a:chOff x="0" y="-47625"/>
            <a:chExt cx="22209341" cy="1242135"/>
          </a:xfrm>
        </p:grpSpPr>
        <p:sp>
          <p:nvSpPr>
            <p:cNvPr id="11" name="TextBox 11"/>
            <p:cNvSpPr txBox="1"/>
            <p:nvPr/>
          </p:nvSpPr>
          <p:spPr>
            <a:xfrm>
              <a:off x="6791734" y="269875"/>
              <a:ext cx="8185821" cy="591184"/>
            </a:xfrm>
            <a:prstGeom prst="rect">
              <a:avLst/>
            </a:prstGeom>
          </p:spPr>
          <p:txBody>
            <a:bodyPr lIns="0" tIns="0" rIns="0" bIns="0" rtlCol="0" anchor="t">
              <a:spAutoFit/>
            </a:bodyPr>
            <a:lstStyle/>
            <a:p>
              <a:pPr algn="ctr">
                <a:lnSpc>
                  <a:spcPts val="3780"/>
                </a:lnSpc>
              </a:pPr>
              <a:r>
                <a:rPr lang="en-US" sz="2700" spc="216">
                  <a:solidFill>
                    <a:srgbClr val="FFFFFF"/>
                  </a:solidFill>
                  <a:latin typeface="Arial" panose="020B0604020202020204" pitchFamily="34" charset="0"/>
                  <a:cs typeface="Arial" panose="020B0604020202020204" pitchFamily="34" charset="0"/>
                </a:rPr>
                <a:t>careers.lmu.edu</a:t>
              </a:r>
            </a:p>
          </p:txBody>
        </p:sp>
        <p:sp>
          <p:nvSpPr>
            <p:cNvPr id="12" name="TextBox 12"/>
            <p:cNvSpPr txBox="1"/>
            <p:nvPr/>
          </p:nvSpPr>
          <p:spPr>
            <a:xfrm>
              <a:off x="0" y="77259"/>
              <a:ext cx="5037829" cy="1013183"/>
            </a:xfrm>
            <a:prstGeom prst="rect">
              <a:avLst/>
            </a:prstGeom>
          </p:spPr>
          <p:txBody>
            <a:bodyPr lIns="0" tIns="0" rIns="0" bIns="0" rtlCol="0" anchor="t">
              <a:spAutoFit/>
            </a:bodyPr>
            <a:lstStyle/>
            <a:p>
              <a:pPr>
                <a:lnSpc>
                  <a:spcPts val="3080"/>
                </a:lnSpc>
              </a:pPr>
              <a:r>
                <a:rPr lang="en-US" sz="2200" spc="112">
                  <a:solidFill>
                    <a:srgbClr val="FFFFFF"/>
                  </a:solidFill>
                  <a:latin typeface="Arial" panose="020B0604020202020204" pitchFamily="34" charset="0"/>
                  <a:cs typeface="Arial" panose="020B0604020202020204" pitchFamily="34" charset="0"/>
                </a:rPr>
                <a:t>Career and Professional Development (CPD)</a:t>
              </a:r>
            </a:p>
          </p:txBody>
        </p:sp>
        <p:sp>
          <p:nvSpPr>
            <p:cNvPr id="13" name="TextBox 13"/>
            <p:cNvSpPr txBox="1"/>
            <p:nvPr/>
          </p:nvSpPr>
          <p:spPr>
            <a:xfrm>
              <a:off x="16667137" y="-47625"/>
              <a:ext cx="5542204" cy="1242135"/>
            </a:xfrm>
            <a:prstGeom prst="rect">
              <a:avLst/>
            </a:prstGeom>
          </p:spPr>
          <p:txBody>
            <a:bodyPr lIns="0" tIns="0" rIns="0" bIns="0" rtlCol="0" anchor="t">
              <a:spAutoFit/>
            </a:bodyPr>
            <a:lstStyle/>
            <a:p>
              <a:pPr algn="r">
                <a:lnSpc>
                  <a:spcPts val="3780"/>
                </a:lnSpc>
              </a:pPr>
              <a:r>
                <a:rPr lang="en-US" sz="2700" spc="137">
                  <a:solidFill>
                    <a:srgbClr val="FFFFFF"/>
                  </a:solidFill>
                  <a:latin typeface="Arial" panose="020B0604020202020204" pitchFamily="34" charset="0"/>
                  <a:cs typeface="Arial" panose="020B0604020202020204" pitchFamily="34" charset="0"/>
                </a:rPr>
                <a:t>Charles Von der Ahe Suite 135</a:t>
              </a:r>
            </a:p>
          </p:txBody>
        </p:sp>
      </p:grpSp>
    </p:spTree>
    <p:extLst>
      <p:ext uri="{BB962C8B-B14F-4D97-AF65-F5344CB8AC3E}">
        <p14:creationId xmlns:p14="http://schemas.microsoft.com/office/powerpoint/2010/main" val="25201131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52351</TotalTime>
  <Words>803</Words>
  <Application>Microsoft Office PowerPoint</Application>
  <PresentationFormat>Custom</PresentationFormat>
  <Paragraphs>148</Paragraphs>
  <Slides>19</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Open Sauce Light</vt:lpstr>
      <vt:lpstr>Suisse Int'l</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Letter - Student Staff Traiing</dc:title>
  <dc:creator>Shibley, Naomi</dc:creator>
  <cp:lastModifiedBy>Zocher, Erika</cp:lastModifiedBy>
  <cp:revision>435</cp:revision>
  <dcterms:created xsi:type="dcterms:W3CDTF">2006-08-16T00:00:00Z</dcterms:created>
  <dcterms:modified xsi:type="dcterms:W3CDTF">2024-11-06T01:43:44Z</dcterms:modified>
  <dc:identifier>DAFsYIedzGk</dc:identifier>
</cp:coreProperties>
</file>