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14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image17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1"/>
    <p:sldMasterId id="2147483705" r:id="rId2"/>
    <p:sldMasterId id="2147483711" r:id="rId3"/>
  </p:sldMasterIdLst>
  <p:notesMasterIdLst>
    <p:notesMasterId r:id="rId18"/>
  </p:notesMasterIdLst>
  <p:handoutMasterIdLst>
    <p:handoutMasterId r:id="rId19"/>
  </p:handoutMasterIdLst>
  <p:sldIdLst>
    <p:sldId id="494" r:id="rId4"/>
    <p:sldId id="502" r:id="rId5"/>
    <p:sldId id="537" r:id="rId6"/>
    <p:sldId id="543" r:id="rId7"/>
    <p:sldId id="545" r:id="rId8"/>
    <p:sldId id="506" r:id="rId9"/>
    <p:sldId id="511" r:id="rId10"/>
    <p:sldId id="546" r:id="rId11"/>
    <p:sldId id="541" r:id="rId12"/>
    <p:sldId id="547" r:id="rId13"/>
    <p:sldId id="520" r:id="rId14"/>
    <p:sldId id="544" r:id="rId15"/>
    <p:sldId id="515" r:id="rId16"/>
    <p:sldId id="542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Appointment Slides (to use)" id="{B5D9B15A-7B8D-48E1-875E-04169877851D}">
          <p14:sldIdLst>
            <p14:sldId id="494"/>
            <p14:sldId id="502"/>
            <p14:sldId id="537"/>
            <p14:sldId id="543"/>
            <p14:sldId id="545"/>
            <p14:sldId id="506"/>
            <p14:sldId id="511"/>
            <p14:sldId id="546"/>
            <p14:sldId id="541"/>
            <p14:sldId id="547"/>
            <p14:sldId id="520"/>
            <p14:sldId id="544"/>
            <p14:sldId id="515"/>
            <p14:sldId id="5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2DCDB"/>
    <a:srgbClr val="88FFFF"/>
    <a:srgbClr val="CCECFF"/>
    <a:srgbClr val="AB0B2F"/>
    <a:srgbClr val="0F7FB8"/>
    <a:srgbClr val="0000FF"/>
    <a:srgbClr val="FF5050"/>
    <a:srgbClr val="CC0000"/>
    <a:srgbClr val="66CC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61" autoAdjust="0"/>
    <p:restoredTop sz="69225" autoAdjust="0"/>
  </p:normalViewPr>
  <p:slideViewPr>
    <p:cSldViewPr>
      <p:cViewPr varScale="1">
        <p:scale>
          <a:sx n="83" d="100"/>
          <a:sy n="83" d="100"/>
        </p:scale>
        <p:origin x="22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9" d="100"/>
        <a:sy n="69" d="100"/>
      </p:scale>
      <p:origin x="0" y="-4464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56A2E7D-9686-4594-83C4-8BF9508B142D}" type="datetimeFigureOut">
              <a:rPr lang="en-US" smtClean="0"/>
              <a:t>6/11/23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E895870-1548-4D88-9AD4-1E84CB31B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595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58C71A1-1668-534A-B244-E15A35BCD61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904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se.lmu.edu/centerforstudentsuccess/learningcommunities/cssi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31925" y="1163638"/>
            <a:ext cx="4189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4850" y="4479925"/>
            <a:ext cx="5643563" cy="3665538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99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861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GIVE THE LINK GIVE THE LINK GIVE THE LINK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https://sites.google.com/view/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lmucs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/</a:t>
            </a: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58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88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050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233735" defTabSz="934942">
              <a:defRPr/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1898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C71A1-1668-534A-B244-E15A35BCD61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01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https://summer.lmu.edu/incomingstudentsummersessions/</a:t>
            </a:r>
          </a:p>
          <a:p>
            <a:endParaRPr lang="en-US" dirty="0"/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https://cse.lmu.edu/centerforstudentsuccess/learningcommunities/cssi/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C71A1-1668-534A-B244-E15A35BCD61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78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r>
              <a:rPr lang="en-US" sz="1000" dirty="0"/>
              <a:t>Have students save </a:t>
            </a:r>
            <a:r>
              <a:rPr lang="en-US" sz="1000"/>
              <a:t>their schedule!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793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2438" y="946150"/>
            <a:ext cx="6310313" cy="473233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21247" y="5994890"/>
            <a:ext cx="3965012" cy="5678120"/>
          </a:xfrm>
          <a:prstGeom prst="rect">
            <a:avLst/>
          </a:prstGeom>
        </p:spPr>
        <p:txBody>
          <a:bodyPr lIns="93494" tIns="46747" rIns="93494" bIns="46747"/>
          <a:lstStyle/>
          <a:p>
            <a:r>
              <a:rPr lang="en-US" sz="1000" dirty="0"/>
              <a:t>Have students save </a:t>
            </a:r>
            <a:r>
              <a:rPr lang="en-US" sz="1000"/>
              <a:t>their schedule!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063763" y="11987627"/>
            <a:ext cx="2343740" cy="631380"/>
          </a:xfrm>
          <a:prstGeom prst="rect">
            <a:avLst/>
          </a:prstGeom>
        </p:spPr>
        <p:txBody>
          <a:bodyPr lIns="93494" tIns="46747" rIns="93494" bIns="46747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70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</a:t>
            </a:r>
            <a:r>
              <a:rPr lang="en-US" baseline="0" dirty="0"/>
              <a:t> to open Degree Works and PROWL and share the screen with you.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is little flexibility in changing fall schedules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SCSE students will have 8 am classes and labs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Instructors can not manually add students into a class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need to declare minors or 2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majors this semester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Last day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add or drop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classes using PROWL is</a:t>
            </a:r>
            <a:r>
              <a:rPr lang="en-US" sz="2800" baseline="0" dirty="0">
                <a:latin typeface="Arial" panose="020B0604020202020204" pitchFamily="34" charset="0"/>
                <a:cs typeface="Arial" panose="020B0604020202020204" pitchFamily="34" charset="0"/>
              </a:rPr>
              <a:t> first Friday of the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C71A1-1668-534A-B244-E15A35BCD6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71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</a:t>
            </a:r>
            <a:r>
              <a:rPr lang="en-US" baseline="0" dirty="0"/>
              <a:t> to open Degree Works and PROWL and share the screen with you.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is little flexibility in changing fall schedules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Most SCSE students will have 8 am classes and labs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Instructors can not manually add students into a class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 need to declare minors or 2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majors this semester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Last day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add or drop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classes using PROWL is</a:t>
            </a:r>
            <a:r>
              <a:rPr lang="en-US" sz="2800" baseline="0" dirty="0">
                <a:latin typeface="Arial" panose="020B0604020202020204" pitchFamily="34" charset="0"/>
                <a:cs typeface="Arial" panose="020B0604020202020204" pitchFamily="34" charset="0"/>
              </a:rPr>
              <a:t> first Friday of the semester.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C71A1-1668-534A-B244-E15A35BCD61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80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Be familiar with academic requirements;</a:t>
            </a:r>
            <a:r>
              <a:rPr lang="en-US" sz="1100" baseline="0" dirty="0"/>
              <a:t> </a:t>
            </a:r>
            <a:r>
              <a:rPr lang="en-US" sz="1100" dirty="0"/>
              <a:t>Maintain high academic standards;</a:t>
            </a:r>
            <a:r>
              <a:rPr lang="en-US" sz="1100" baseline="0" dirty="0"/>
              <a:t> </a:t>
            </a:r>
            <a:r>
              <a:rPr lang="en-US" sz="1100" dirty="0"/>
              <a:t>Use faculty office hours;</a:t>
            </a:r>
            <a:r>
              <a:rPr lang="en-US" sz="1100" baseline="0" dirty="0"/>
              <a:t> </a:t>
            </a:r>
            <a:r>
              <a:rPr lang="en-US" sz="1100" dirty="0"/>
              <a:t>Seek help early;</a:t>
            </a:r>
            <a:r>
              <a:rPr lang="en-US" sz="1100" baseline="0" dirty="0"/>
              <a:t> </a:t>
            </a:r>
            <a:r>
              <a:rPr lang="en-US" sz="1100" dirty="0"/>
              <a:t>Meet with your academic advisor regularly;</a:t>
            </a:r>
            <a:r>
              <a:rPr lang="en-US" sz="1100" baseline="0" dirty="0"/>
              <a:t> 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Be present and engaged in all classes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Manage commitments and expectations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Read and understand course syllabus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Connect with faculty and your peers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Take advantage of the available resources</a:t>
            </a:r>
            <a:r>
              <a:rPr lang="en-US" sz="1100" baseline="0" dirty="0"/>
              <a:t> and especially t</a:t>
            </a:r>
            <a:r>
              <a:rPr lang="en-US" sz="1100" dirty="0"/>
              <a:t>ake ownership of LMU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r>
              <a:rPr lang="en-US" sz="1100" b="1" dirty="0"/>
              <a:t>Campus Resources:</a:t>
            </a:r>
          </a:p>
          <a:p>
            <a:r>
              <a:rPr lang="en-US" sz="1100" dirty="0"/>
              <a:t>Your academic advisor and your professors</a:t>
            </a:r>
          </a:p>
          <a:p>
            <a:r>
              <a:rPr lang="en-US" sz="1100" dirty="0"/>
              <a:t>Center for Student Success – one stop shop for SCSE students</a:t>
            </a:r>
          </a:p>
          <a:p>
            <a:r>
              <a:rPr lang="en-US" sz="1100" dirty="0"/>
              <a:t>First Year Experience – office for first year student needs</a:t>
            </a:r>
          </a:p>
          <a:p>
            <a:r>
              <a:rPr lang="en-US" sz="1100" dirty="0"/>
              <a:t>Hannon Library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Academic Resource Center – tutoring and writing support</a:t>
            </a:r>
          </a:p>
          <a:p>
            <a:r>
              <a:rPr lang="en-US" sz="1100" dirty="0"/>
              <a:t>Tutoring and help sessions (CHEM Society, Epsilon Delta, Tau Beta Pi, HHSC Society, MATH Department, Course TA’s)</a:t>
            </a:r>
          </a:p>
          <a:p>
            <a:r>
              <a:rPr lang="en-US" sz="1100" dirty="0"/>
              <a:t>Career Development Services</a:t>
            </a:r>
          </a:p>
          <a:p>
            <a:r>
              <a:rPr lang="en-US" sz="1100" dirty="0"/>
              <a:t>Student Health Center</a:t>
            </a:r>
          </a:p>
          <a:p>
            <a:r>
              <a:rPr lang="en-US" sz="1100" dirty="0"/>
              <a:t>Student Psychological Services</a:t>
            </a:r>
          </a:p>
          <a:p>
            <a:r>
              <a:rPr lang="en-US" sz="1100" dirty="0"/>
              <a:t>Burns Rec Center</a:t>
            </a:r>
          </a:p>
          <a:p>
            <a:r>
              <a:rPr lang="en-US" sz="1100" dirty="0"/>
              <a:t>Disability Support Services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Hannon Library is amazing resource:</a:t>
            </a:r>
            <a:r>
              <a:rPr lang="en-US" sz="1100" baseline="0" dirty="0"/>
              <a:t> </a:t>
            </a:r>
            <a:r>
              <a:rPr lang="en-US" sz="1100" dirty="0"/>
              <a:t>. http://library.lmu.edu/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8226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Be familiar with academic requirements;</a:t>
            </a:r>
            <a:r>
              <a:rPr lang="en-US" sz="1100" baseline="0" dirty="0"/>
              <a:t> </a:t>
            </a:r>
            <a:r>
              <a:rPr lang="en-US" sz="1100" dirty="0"/>
              <a:t>Maintain high academic standards;</a:t>
            </a:r>
            <a:r>
              <a:rPr lang="en-US" sz="1100" baseline="0" dirty="0"/>
              <a:t> </a:t>
            </a:r>
            <a:r>
              <a:rPr lang="en-US" sz="1100" dirty="0"/>
              <a:t>Use faculty office hours;</a:t>
            </a:r>
            <a:r>
              <a:rPr lang="en-US" sz="1100" baseline="0" dirty="0"/>
              <a:t> </a:t>
            </a:r>
            <a:r>
              <a:rPr lang="en-US" sz="1100" dirty="0"/>
              <a:t>Seek help early;</a:t>
            </a:r>
            <a:r>
              <a:rPr lang="en-US" sz="1100" baseline="0" dirty="0"/>
              <a:t> </a:t>
            </a:r>
            <a:r>
              <a:rPr lang="en-US" sz="1100" dirty="0"/>
              <a:t>Meet with your academic advisor regularly;</a:t>
            </a:r>
            <a:r>
              <a:rPr lang="en-US" sz="1100" baseline="0" dirty="0"/>
              <a:t> 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Be present and engaged in all classes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Manage commitments and expectations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Read and understand course syllabus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Connect with faculty and your peers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/>
              <a:t>Take advantage of the available resources</a:t>
            </a:r>
            <a:r>
              <a:rPr lang="en-US" sz="1100" baseline="0" dirty="0"/>
              <a:t> and especially t</a:t>
            </a:r>
            <a:r>
              <a:rPr lang="en-US" sz="1100" dirty="0"/>
              <a:t>ake ownership of LMU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r>
              <a:rPr lang="en-US" sz="1100" b="1" dirty="0"/>
              <a:t>Campus Resources:</a:t>
            </a:r>
          </a:p>
          <a:p>
            <a:r>
              <a:rPr lang="en-US" sz="1100" dirty="0"/>
              <a:t>Your academic advisor and your professors</a:t>
            </a:r>
          </a:p>
          <a:p>
            <a:r>
              <a:rPr lang="en-US" sz="1100" dirty="0"/>
              <a:t>Center for Student Success – one stop shop for SCSE students</a:t>
            </a:r>
          </a:p>
          <a:p>
            <a:r>
              <a:rPr lang="en-US" sz="1100" dirty="0"/>
              <a:t>First Year Experience – office for first year student needs</a:t>
            </a:r>
          </a:p>
          <a:p>
            <a:r>
              <a:rPr lang="en-US" sz="1100" dirty="0"/>
              <a:t>Hannon Library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Academic Resource Center – tutoring and writing support</a:t>
            </a:r>
          </a:p>
          <a:p>
            <a:r>
              <a:rPr lang="en-US" sz="1100" dirty="0"/>
              <a:t>Tutoring and help sessions (CHEM Society, Epsilon Delta, Tau Beta Pi, HHSC Society, MATH Department, Course TA’s)</a:t>
            </a:r>
          </a:p>
          <a:p>
            <a:r>
              <a:rPr lang="en-US" sz="1100" dirty="0"/>
              <a:t>Career Development Services</a:t>
            </a:r>
          </a:p>
          <a:p>
            <a:r>
              <a:rPr lang="en-US" sz="1100" dirty="0"/>
              <a:t>Student Health Center</a:t>
            </a:r>
          </a:p>
          <a:p>
            <a:r>
              <a:rPr lang="en-US" sz="1100" dirty="0"/>
              <a:t>Student Psychological Services</a:t>
            </a:r>
          </a:p>
          <a:p>
            <a:r>
              <a:rPr lang="en-US" sz="1100" dirty="0"/>
              <a:t>Burns Rec Center</a:t>
            </a:r>
          </a:p>
          <a:p>
            <a:r>
              <a:rPr lang="en-US" sz="1100" dirty="0"/>
              <a:t>Disability Support Services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/>
              <a:t>Hannon Library is amazing resource:</a:t>
            </a:r>
            <a:r>
              <a:rPr lang="en-US" sz="1100" baseline="0" dirty="0"/>
              <a:t> </a:t>
            </a:r>
            <a:r>
              <a:rPr lang="en-US" sz="1100" dirty="0"/>
              <a:t>. http://library.lmu.edu/</a:t>
            </a:r>
          </a:p>
          <a:p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5E0622-FE41-4551-AE0A-7C1673B3F238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5994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51110" y="6234140"/>
            <a:ext cx="735690" cy="375657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136AA9"/>
                </a:solidFill>
                <a:latin typeface="Metric Semibold"/>
                <a:cs typeface="Metric Semibold"/>
              </a:defRPr>
            </a:lvl1pPr>
          </a:lstStyle>
          <a:p>
            <a:fld id="{03E8E312-405C-4648-BB7A-C628B99F0F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44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3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06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56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906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6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93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19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16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3E8E312-405C-4648-BB7A-C628B99F0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43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0" y="0"/>
            <a:ext cx="9143999" cy="6097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763000" y="0"/>
            <a:ext cx="381000" cy="6096000"/>
          </a:xfrm>
          <a:custGeom>
            <a:avLst/>
            <a:gdLst/>
            <a:ahLst/>
            <a:cxnLst/>
            <a:rect l="l" t="t" r="r" b="b"/>
            <a:pathLst>
              <a:path w="381000" h="6096000">
                <a:moveTo>
                  <a:pt x="0" y="6096000"/>
                </a:moveTo>
                <a:lnTo>
                  <a:pt x="381000" y="6096000"/>
                </a:lnTo>
                <a:lnTo>
                  <a:pt x="381000" y="0"/>
                </a:lnTo>
                <a:lnTo>
                  <a:pt x="0" y="0"/>
                </a:lnTo>
                <a:lnTo>
                  <a:pt x="0" y="6096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799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6910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353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4092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k object 17"/>
          <p:cNvSpPr/>
          <p:nvPr/>
        </p:nvSpPr>
        <p:spPr>
          <a:xfrm>
            <a:off x="0" y="0"/>
            <a:ext cx="9143999" cy="6103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6432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7483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rgbClr val="007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rgbClr val="AB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EAB0777-4C60-462E-A92C-CDAFD498799C}" type="datetimeFigureOut">
              <a:rPr lang="en-US" smtClean="0">
                <a:solidFill>
                  <a:srgbClr val="F0ECF1"/>
                </a:solidFill>
              </a:rPr>
              <a:pPr/>
              <a:t>6/11/23</a:t>
            </a:fld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DE6EB8-52AB-45EA-A660-3E1EBFA729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641414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6283651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rgbClr val="AB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rgbClr val="007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EAB0777-4C60-462E-A92C-CDAFD498799C}" type="datetimeFigureOut">
              <a:rPr lang="en-US" smtClean="0"/>
              <a:pPr/>
              <a:t>6/11/23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9DE6EB8-52AB-45EA-A660-3E1EBFA72987}" type="slidenum">
              <a:rPr lang="en-US" smtClean="0">
                <a:solidFill>
                  <a:srgbClr val="F0ECF1"/>
                </a:solidFill>
              </a:rPr>
              <a:pPr/>
              <a:t>‹#›</a:t>
            </a:fld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10199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3384085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9939829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2356799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220451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rgbClr val="007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9DE6EB8-52AB-45EA-A660-3E1EBFA7298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113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F0ECF1"/>
                </a:solidFill>
              </a:rPr>
              <a:pPr/>
              <a:t>6/11/23</a:t>
            </a:fld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F0ECF1"/>
                </a:solidFill>
              </a:rPr>
              <a:pPr/>
              <a:t>‹#›</a:t>
            </a:fld>
            <a:endParaRPr lang="en-US" dirty="0">
              <a:solidFill>
                <a:srgbClr val="F0ECF1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79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E6EB8-52AB-45EA-A660-3E1EBFA72987}" type="slidenum">
              <a:rPr lang="en-US" smtClean="0">
                <a:solidFill>
                  <a:srgbClr val="A12320"/>
                </a:solidFill>
              </a:rPr>
              <a:pPr/>
              <a:t>‹#›</a:t>
            </a:fld>
            <a:endParaRPr lang="en-US" dirty="0">
              <a:solidFill>
                <a:srgbClr val="A123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05920"/>
      </p:ext>
    </p:extLst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rgbClr val="AB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0777-4C60-462E-A92C-CDAFD498799C}" type="datetimeFigureOut">
              <a:rPr lang="en-US" smtClean="0">
                <a:solidFill>
                  <a:srgbClr val="A12320"/>
                </a:solidFill>
              </a:rPr>
              <a:pPr/>
              <a:t>6/11/23</a:t>
            </a:fld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A1232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9DE6EB8-52AB-45EA-A660-3E1EBFA72987}" type="slidenum">
              <a:rPr lang="en-US" smtClean="0">
                <a:solidFill>
                  <a:srgbClr val="F0ECF1"/>
                </a:solidFill>
              </a:rPr>
              <a:pPr/>
              <a:t>‹#›</a:t>
            </a:fld>
            <a:endParaRPr lang="en-US" dirty="0">
              <a:solidFill>
                <a:srgbClr val="F0ECF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307366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3426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MU_UniversityLogo_Lockup_Fullname-OneLine-RGB-blue.eps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6" y="6205772"/>
            <a:ext cx="3200400" cy="433082"/>
          </a:xfrm>
          <a:prstGeom prst="rect">
            <a:avLst/>
          </a:prstGeom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85268" y="6223660"/>
            <a:ext cx="601532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rgbClr val="136AA9"/>
                </a:solidFill>
                <a:latin typeface="Metric Semibold"/>
                <a:cs typeface="Metric Semibold"/>
              </a:defRPr>
            </a:lvl1pPr>
          </a:lstStyle>
          <a:p>
            <a:fld id="{03E8E312-405C-4648-BB7A-C628B99F0F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6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2400" y="133350"/>
            <a:ext cx="8839200" cy="838200"/>
          </a:xfrm>
          <a:custGeom>
            <a:avLst/>
            <a:gdLst/>
            <a:ahLst/>
            <a:cxnLst/>
            <a:rect l="l" t="t" r="r" b="b"/>
            <a:pathLst>
              <a:path w="8839200" h="838200">
                <a:moveTo>
                  <a:pt x="0" y="0"/>
                </a:moveTo>
                <a:lnTo>
                  <a:pt x="8839200" y="0"/>
                </a:lnTo>
                <a:lnTo>
                  <a:pt x="8839200" y="838200"/>
                </a:lnTo>
                <a:lnTo>
                  <a:pt x="0" y="838200"/>
                </a:lnTo>
                <a:lnTo>
                  <a:pt x="0" y="0"/>
                </a:lnTo>
                <a:close/>
              </a:path>
            </a:pathLst>
          </a:custGeom>
          <a:solidFill>
            <a:srgbClr val="0076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7975" y="578516"/>
            <a:ext cx="8528049" cy="330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4500" y="1295400"/>
            <a:ext cx="8255000" cy="3898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878571" y="6549596"/>
            <a:ext cx="11099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A8A8A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/L</a:t>
            </a:r>
            <a:r>
              <a:rPr spc="-5" dirty="0"/>
              <a:t>MU</a:t>
            </a:r>
            <a:r>
              <a:rPr dirty="0"/>
              <a:t>Be</a:t>
            </a:r>
            <a:r>
              <a:rPr spc="-5" dirty="0"/>
              <a:t>ll</a:t>
            </a:r>
            <a:r>
              <a:rPr dirty="0"/>
              <a:t>a</a:t>
            </a:r>
            <a:r>
              <a:rPr spc="-5" dirty="0"/>
              <a:t>r</a:t>
            </a:r>
            <a:r>
              <a:rPr spc="5" dirty="0"/>
              <a:t>m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6/11/23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310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AB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EAB0777-4C60-462E-A92C-CDAFD498799C}" type="datetimeFigureOut">
              <a:rPr lang="en-US" smtClean="0">
                <a:solidFill>
                  <a:srgbClr val="A12320"/>
                </a:solidFill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6/11/23</a:t>
            </a:fld>
            <a:endParaRPr lang="en-US" dirty="0">
              <a:solidFill>
                <a:srgbClr val="A12320"/>
              </a:solidFill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A12320"/>
              </a:solidFill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DE6EB8-52AB-45EA-A660-3E1EBFA72987}" type="slidenum">
              <a:rPr lang="en-US" smtClean="0">
                <a:solidFill>
                  <a:srgbClr val="A12320"/>
                </a:solidFill>
                <a:latin typeface="Arial" pitchFamily="-72" charset="0"/>
                <a:ea typeface="ＭＳ Ｐゴシック" pitchFamily="-72" charset="-128"/>
                <a:cs typeface="ＭＳ Ｐゴシック" pitchFamily="-72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A12320"/>
              </a:solidFill>
              <a:latin typeface="Arial" pitchFamily="-72" charset="0"/>
              <a:ea typeface="ＭＳ Ｐゴシック" pitchFamily="-72" charset="-128"/>
              <a:cs typeface="ＭＳ Ｐゴシック" pitchFamily="-7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1646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sites.google.com/view/lmuc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briefcaselaw.co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css@lmu.ed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mmer.lmu.edu/incomingstudentsummersession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hyperlink" Target="https://cse.lmu.edu/centerforstudentsuccess/learningcommunities/cssi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975" y="304800"/>
            <a:ext cx="8528049" cy="492443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Welcome to LMU!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399" y="1219200"/>
            <a:ext cx="8839200" cy="1692771"/>
          </a:xfrm>
        </p:spPr>
        <p:txBody>
          <a:bodyPr wrap="square" lIns="0" tIns="0" rIns="0" bIns="0" anchor="t">
            <a:spAutoFit/>
          </a:bodyPr>
          <a:lstStyle/>
          <a:p>
            <a:pPr marL="742950" lvl="1" indent="-285750">
              <a:buFont typeface="Arial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Introduce the LMU CS Department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Review LMU academic requirements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Introduce tools to understand and monitor academic progress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Check registration for Fall 2023 classes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Answer any questions you might have!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306AC2B-ECC5-49C4-A6A3-A59992F05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84525"/>
            <a:ext cx="9144000" cy="367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011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2656"/>
            <a:ext cx="8227368" cy="505544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LMU CS (in a nutshell)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76200" y="1371600"/>
            <a:ext cx="8991600" cy="1215717"/>
          </a:xfrm>
        </p:spPr>
        <p:txBody>
          <a:bodyPr/>
          <a:lstStyle/>
          <a:p>
            <a:pPr marL="914400" lvl="1" indent="-457200">
              <a:spcBef>
                <a:spcPts val="1200"/>
              </a:spcBef>
              <a:spcAft>
                <a:spcPts val="1800"/>
              </a:spcAft>
              <a:buFont typeface="Arial" charset="0"/>
              <a:buChar char="•"/>
            </a:pPr>
            <a:endParaRPr lang="en-US" sz="3200" dirty="0"/>
          </a:p>
          <a:p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76200" y="6629400"/>
            <a:ext cx="419377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t>Faculty and Staff from the Chemistry and Biochemistry Department celebrating the launch of the Green Chemistry commitment.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D5531D3-72BE-4C7F-B5FA-B51DB7E05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62317"/>
            <a:ext cx="3454466" cy="188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5257334-6397-4072-874A-BB0EAD951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370490"/>
            <a:ext cx="2882956" cy="2084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EAB9566B-062F-4053-BD2D-4744659BB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" y="3712267"/>
            <a:ext cx="22860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>
            <a:extLst>
              <a:ext uri="{FF2B5EF4-FFF2-40B4-BE49-F238E27FC236}">
                <a16:creationId xmlns:a16="http://schemas.microsoft.com/office/drawing/2014/main" id="{FF69F9EA-3F4C-4DA1-B47E-BA6682EDA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67" y="1428750"/>
            <a:ext cx="2581275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>
            <a:extLst>
              <a:ext uri="{FF2B5EF4-FFF2-40B4-BE49-F238E27FC236}">
                <a16:creationId xmlns:a16="http://schemas.microsoft.com/office/drawing/2014/main" id="{9D2CD8EB-3E48-4D25-A7E1-E05C1168A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311" y="1785830"/>
            <a:ext cx="2161969" cy="216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9F5FC63-05CE-4D91-A01B-2E8F0BC2B07D}"/>
              </a:ext>
            </a:extLst>
          </p:cNvPr>
          <p:cNvSpPr txBox="1">
            <a:spLocks/>
          </p:cNvSpPr>
          <p:nvPr/>
        </p:nvSpPr>
        <p:spPr>
          <a:xfrm>
            <a:off x="4476420" y="1058644"/>
            <a:ext cx="4441240" cy="609397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foundations 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support whatever future you want in computing…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enough to let you </a:t>
            </a: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what you want</a:t>
            </a:r>
            <a:b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Courses offered in: 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Intelligence, Game Design, Programming Languages, Databases, Cybersecurity, and many more</a:t>
            </a:r>
            <a:b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Opportunities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Internship / Industry Connections</a:t>
            </a:r>
            <a:r>
              <a:rPr lang="en-US" sz="22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(Career and Professional Development)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22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 Chapter of ACM</a:t>
            </a:r>
          </a:p>
          <a:p>
            <a:pPr marL="742950" lvl="1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US" sz="22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41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9A234530-C682-4DAD-95D0-316759A30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9" y="1981200"/>
            <a:ext cx="9090530" cy="38862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 dirty="0"/>
              <a:t>Computer Science CURRICULUM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41D4AC-58C9-447E-915D-68C02D47CC67}"/>
              </a:ext>
            </a:extLst>
          </p:cNvPr>
          <p:cNvSpPr/>
          <p:nvPr/>
        </p:nvSpPr>
        <p:spPr>
          <a:xfrm>
            <a:off x="228600" y="6019800"/>
            <a:ext cx="85336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See complete LMU CMSI Student Guide here: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https://sites.google.com/view/lmucs/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FEB828-0D23-4B4A-B893-EDD8EF86657F}"/>
              </a:ext>
            </a:extLst>
          </p:cNvPr>
          <p:cNvSpPr txBox="1"/>
          <p:nvPr/>
        </p:nvSpPr>
        <p:spPr>
          <a:xfrm>
            <a:off x="152400" y="2562225"/>
            <a:ext cx="1981200" cy="646331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Explorations &amp; Intro</a:t>
            </a:r>
          </a:p>
          <a:p>
            <a:pPr algn="ctr"/>
            <a:r>
              <a:rPr lang="en-US" sz="1200" dirty="0"/>
              <a:t>Data Structures &amp; Algs.</a:t>
            </a:r>
          </a:p>
          <a:p>
            <a:pPr algn="ctr"/>
            <a:r>
              <a:rPr lang="en-US" sz="1200" dirty="0"/>
              <a:t>Logic Sys. &amp; Comp. Sys.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872E23-53F1-4EBE-B2D7-ECA437A7C490}"/>
              </a:ext>
            </a:extLst>
          </p:cNvPr>
          <p:cNvSpPr txBox="1"/>
          <p:nvPr/>
        </p:nvSpPr>
        <p:spPr>
          <a:xfrm>
            <a:off x="2433844" y="2746890"/>
            <a:ext cx="2214356" cy="276999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Languages &amp; Automata I &amp; II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158FDD-46E6-431B-ADF0-7F6829CF2C08}"/>
              </a:ext>
            </a:extLst>
          </p:cNvPr>
          <p:cNvSpPr txBox="1"/>
          <p:nvPr/>
        </p:nvSpPr>
        <p:spPr>
          <a:xfrm>
            <a:off x="1828800" y="3838576"/>
            <a:ext cx="2895600" cy="261610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Intro AI, Mach. Learning, Cognitive Sys., 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45DF48-200A-4DED-8B1D-E0422215C493}"/>
              </a:ext>
            </a:extLst>
          </p:cNvPr>
          <p:cNvSpPr txBox="1"/>
          <p:nvPr/>
        </p:nvSpPr>
        <p:spPr>
          <a:xfrm>
            <a:off x="1981200" y="4121781"/>
            <a:ext cx="2743200" cy="261610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Networks, Operating Sys, Databases, 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20DEBA-68D6-44DE-AE9B-11DDFC970799}"/>
              </a:ext>
            </a:extLst>
          </p:cNvPr>
          <p:cNvSpPr txBox="1"/>
          <p:nvPr/>
        </p:nvSpPr>
        <p:spPr>
          <a:xfrm>
            <a:off x="1952625" y="4414511"/>
            <a:ext cx="2743200" cy="261610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Game and Interaction Des., Graphics, …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3DFEC6-9214-4270-9F8F-53AED7E4BDAD}"/>
              </a:ext>
            </a:extLst>
          </p:cNvPr>
          <p:cNvSpPr txBox="1"/>
          <p:nvPr/>
        </p:nvSpPr>
        <p:spPr>
          <a:xfrm>
            <a:off x="2133600" y="5485783"/>
            <a:ext cx="2590800" cy="261610"/>
          </a:xfrm>
          <a:prstGeom prst="rect">
            <a:avLst/>
          </a:prstGeom>
          <a:solidFill>
            <a:srgbClr val="88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App &amp; Web Dev., Senior Capstones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B38623-844B-48BA-AC9D-065F1F5F2B97}"/>
              </a:ext>
            </a:extLst>
          </p:cNvPr>
          <p:cNvSpPr txBox="1"/>
          <p:nvPr/>
        </p:nvSpPr>
        <p:spPr>
          <a:xfrm>
            <a:off x="228600" y="1666875"/>
            <a:ext cx="8686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Course Categories (Units / Credits)</a:t>
            </a:r>
          </a:p>
        </p:txBody>
      </p:sp>
    </p:spTree>
    <p:extLst>
      <p:ext uri="{BB962C8B-B14F-4D97-AF65-F5344CB8AC3E}">
        <p14:creationId xmlns:p14="http://schemas.microsoft.com/office/powerpoint/2010/main" val="304432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 dirty="0"/>
              <a:t>Some CMSI Senior Projects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41D4AC-58C9-447E-915D-68C02D47CC67}"/>
              </a:ext>
            </a:extLst>
          </p:cNvPr>
          <p:cNvSpPr/>
          <p:nvPr/>
        </p:nvSpPr>
        <p:spPr>
          <a:xfrm>
            <a:off x="218606" y="5040666"/>
            <a:ext cx="45707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Briefcase: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Intelligent Court Case Management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briefcaselaw.com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424354-E50B-1E4D-B723-27B60AD7C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06" y="2057401"/>
            <a:ext cx="5202225" cy="26519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6" name="Picture 2" descr="https://lh5.googleusercontent.com/OuI-bKrfHjvNEUQCVN3RPuOFjpKvoY-8DB_UW7N3zUAvtdlISP6f4mqGzgs4VdaoY_TwCyKLW2M3Pe7pWmg8pCpI1r1P-tdv3nkgh0EPWMfmHOq6rBVaNqjKlJSmKR-YRHCliCBg2II">
            <a:extLst>
              <a:ext uri="{FF2B5EF4-FFF2-40B4-BE49-F238E27FC236}">
                <a16:creationId xmlns:a16="http://schemas.microsoft.com/office/drawing/2014/main" id="{8961C95A-6C2F-8642-88EF-F487A3A76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581400"/>
            <a:ext cx="4572000" cy="23113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B180C3D-D418-FF48-AF82-34789F1F4406}"/>
              </a:ext>
            </a:extLst>
          </p:cNvPr>
          <p:cNvSpPr/>
          <p:nvPr/>
        </p:nvSpPr>
        <p:spPr>
          <a:xfrm>
            <a:off x="4607856" y="3114840"/>
            <a:ext cx="45707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Settlers of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K’tah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5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</p:spPr>
        <p:txBody>
          <a:bodyPr anchor="ctr">
            <a:normAutofit/>
          </a:bodyPr>
          <a:lstStyle/>
          <a:p>
            <a:r>
              <a:rPr lang="en-US" dirty="0"/>
              <a:t>Primary CMSI Career Categories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21ACAE0-88F2-9745-821A-5A70AE8197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51951"/>
              </p:ext>
            </p:extLst>
          </p:nvPr>
        </p:nvGraphicFramePr>
        <p:xfrm>
          <a:off x="228230" y="1676400"/>
          <a:ext cx="8686800" cy="50342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753305215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658839994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913767327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578852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Industry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Academia / R&amp;D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Entrepreneurship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18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Examples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Google front end engineer, Amazon Web Service data manager, Data engineer / scientist,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Patent producer at IBM, HCI researcher for Google, professor at any university,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Startup in pretty much any domain! Recent example from LMU: Washington Abstract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234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To Prepare…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Build a portfolio with projects that illustrate programming strength, participate in internships,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Perform research, present work at conferences, publish papers with faculty mentors,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Take courses in entrepreneurship / finance / business, find a group of like-minded peers with whom to work on a project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151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Common Affinities</a:t>
                      </a: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Programming, managing data, working in teams,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Math, puzzles, inventing new things,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Leadership, exploration, business-savvy, 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2621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46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269676"/>
            <a:ext cx="8531224" cy="492443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Core Curriculum for CMSI Students</a:t>
            </a:r>
            <a:endParaRPr lang="en-US" sz="3200" b="1" i="1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43EB221-E0E5-B99E-386A-6B5155465FF1}"/>
              </a:ext>
            </a:extLst>
          </p:cNvPr>
          <p:cNvGrpSpPr/>
          <p:nvPr/>
        </p:nvGrpSpPr>
        <p:grpSpPr>
          <a:xfrm>
            <a:off x="228600" y="1107261"/>
            <a:ext cx="5562600" cy="5708607"/>
            <a:chOff x="457200" y="1107261"/>
            <a:chExt cx="5562600" cy="5708607"/>
          </a:xfrm>
        </p:grpSpPr>
        <p:pic>
          <p:nvPicPr>
            <p:cNvPr id="6" name="Content Placeholder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0" r="3733" b="6779"/>
            <a:stretch/>
          </p:blipFill>
          <p:spPr>
            <a:xfrm>
              <a:off x="457200" y="1107261"/>
              <a:ext cx="5562600" cy="5708607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 rot="18001934">
              <a:off x="2261754" y="5254708"/>
              <a:ext cx="11980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Satisfied in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>
                      <a:lumMod val="50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Major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180F40F-045F-49C3-9BCF-FA71B7899C19}"/>
                </a:ext>
              </a:extLst>
            </p:cNvPr>
            <p:cNvSpPr txBox="1"/>
            <p:nvPr/>
          </p:nvSpPr>
          <p:spPr>
            <a:xfrm>
              <a:off x="1039096" y="3148797"/>
              <a:ext cx="4343400" cy="1202090"/>
            </a:xfrm>
            <a:prstGeom prst="rect">
              <a:avLst/>
            </a:prstGeom>
            <a:solidFill>
              <a:srgbClr val="F2DCDB">
                <a:alpha val="60000"/>
              </a:srgb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***Satisfied in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75000"/>
                    </a:schemeClr>
                  </a:solidFill>
                  <a:effectLst/>
                  <a:uLnTx/>
                  <a:uFillTx/>
                  <a:latin typeface="Arial" charset="0"/>
                  <a:ea typeface="Arial" charset="0"/>
                  <a:cs typeface="Arial" charset="0"/>
                </a:rPr>
                <a:t>Major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400" b="1" dirty="0">
                <a:solidFill>
                  <a:schemeClr val="accent6">
                    <a:lumMod val="75000"/>
                  </a:schemeClr>
                </a:solidFill>
                <a:ea typeface="Arial" charset="0"/>
                <a:cs typeface="Arial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5782849" y="2312223"/>
            <a:ext cx="310023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CMSI students need a total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 units of Core courses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BUT many core requirements are already covered by the CMSI major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82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66" y="304800"/>
            <a:ext cx="8528049" cy="492443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Academic Advising as an LMU Student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5105400" y="1102578"/>
            <a:ext cx="3825814" cy="4308872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Who are Academic Advisors?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We’ll answer any questions about your academic journey! Class scheduling, research, internships, struggles during the year, etc.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Summer Registration Advisor: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Me (Andrew Forney)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Permanent Academic Advisor: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NOT me: Found on Degree Works when the fall semester begins (will be your advisor through your career at LMU).</a:t>
            </a:r>
          </a:p>
        </p:txBody>
      </p:sp>
      <p:sp>
        <p:nvSpPr>
          <p:cNvPr id="4" name="Rectangle 3"/>
          <p:cNvSpPr/>
          <p:nvPr/>
        </p:nvSpPr>
        <p:spPr>
          <a:xfrm>
            <a:off x="201583" y="5814114"/>
            <a:ext cx="87788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If you are not yet assigned an advisor, but you have questions to ask, you can send questions to your department chair or email the Center for Student Success (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css@lmu.edu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EBF81F6-3859-4FB4-8997-BA36374EB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6" y="1212433"/>
            <a:ext cx="3940234" cy="39402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17665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66" y="304800"/>
            <a:ext cx="8528049" cy="492443"/>
          </a:xfr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Summer 2023 Planning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204792" y="797243"/>
            <a:ext cx="8772395" cy="4124206"/>
          </a:xfrm>
        </p:spPr>
        <p:txBody>
          <a:bodyPr wrap="square" lIns="0" tIns="0" rIns="0" bIns="0" anchor="t">
            <a:spAutoFit/>
          </a:bodyPr>
          <a:lstStyle/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Looking for ways to get ahead over this summer?</a:t>
            </a:r>
          </a:p>
          <a:p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Get ahead with Summer School!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$500 credit for taking courses at LMU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See: </a:t>
            </a:r>
          </a:p>
          <a:p>
            <a:pPr algn="ctr"/>
            <a:r>
              <a:rPr lang="en-US" sz="1600" b="0" i="0" dirty="0">
                <a:effectLst/>
                <a:latin typeface="Arial" panose="020B0604020202020204" pitchFamily="34" charset="0"/>
                <a:hlinkClick r:id="rId3"/>
              </a:rPr>
              <a:t>https://summer.lmu.edu/incomingstudentsummersessions/</a:t>
            </a:r>
            <a:endParaRPr lang="en-US" sz="1600" b="0" i="0" dirty="0">
              <a:effectLst/>
              <a:latin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Join LMU’s CSSI Program!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Free, entirely online, jumpstart program led by LMU faculty with your incoming peers!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Learn a little computer science before the semester starts and build your own app!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Three-week Program: July 17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- August 4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Deadline to Apply: June 30</a:t>
            </a:r>
            <a:r>
              <a:rPr lang="en-US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Interested? Learn more and apply here: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https://cse.lmu.edu/centerforstudentsuccess/learningcommunities/cssi/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tudents in summer seaver session">
            <a:extLst>
              <a:ext uri="{FF2B5EF4-FFF2-40B4-BE49-F238E27FC236}">
                <a16:creationId xmlns:a16="http://schemas.microsoft.com/office/drawing/2014/main" id="{B92C23FB-7A30-917A-ED68-4A7A1EF23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745171"/>
            <a:ext cx="3276600" cy="1919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A person standing on a beach&#10;&#10;Description automatically generated with low confidence">
            <a:extLst>
              <a:ext uri="{FF2B5EF4-FFF2-40B4-BE49-F238E27FC236}">
                <a16:creationId xmlns:a16="http://schemas.microsoft.com/office/drawing/2014/main" id="{230F1FE9-97CB-27DA-4931-D6E8E60ED2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736" y="4738908"/>
            <a:ext cx="3413125" cy="1919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548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7641" y="228600"/>
            <a:ext cx="6324600" cy="1447800"/>
          </a:xfrm>
        </p:spPr>
        <p:txBody>
          <a:bodyPr/>
          <a:lstStyle/>
          <a:p>
            <a:pPr algn="ctr"/>
            <a:r>
              <a:rPr lang="en-US" sz="36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Computer Science</a:t>
            </a:r>
          </a:p>
        </p:txBody>
      </p:sp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878669"/>
              </p:ext>
            </p:extLst>
          </p:nvPr>
        </p:nvGraphicFramePr>
        <p:xfrm>
          <a:off x="419101" y="1371600"/>
          <a:ext cx="6324600" cy="288369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4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29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FALL COURSES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</a:t>
                      </a:r>
                      <a:endParaRPr lang="en-US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</a:t>
                      </a:r>
                      <a:endParaRPr lang="en-US" sz="14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</a:t>
                      </a:r>
                      <a:endParaRPr lang="en-US" sz="14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*CMSI 1010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Computer Programming &amp; Lab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CMSI 1900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Exploring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Computer Science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388511218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**MATH 1XX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**MATH Class from Placement Exam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or 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CORE: FFYS/RHET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Year Seminar (FFYS) OR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Rhetorical Arts (RHET)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or 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561977991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CORE: ***Choice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University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Core </a:t>
                      </a:r>
                      <a:r>
                        <a:rPr lang="mr-IN" sz="1400" baseline="0" dirty="0">
                          <a:latin typeface="Arial" panose="020B0604020202020204" pitchFamily="34" charset="0"/>
                        </a:rPr>
                        <a:t>–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Foundations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2256050275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ORNT 1000</a:t>
                      </a: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Orientation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(first five weeks)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98" marR="68598" marT="34293" marB="34293"/>
                </a:tc>
                <a:extLst>
                  <a:ext uri="{0D108BD9-81ED-4DB2-BD59-A6C34878D82A}">
                    <a16:rowId xmlns:a16="http://schemas.microsoft.com/office/drawing/2014/main" val="511160061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21941" y="4419600"/>
            <a:ext cx="6096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CMSI Majors-only sections: 1, 2, 3, or 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 If you will have MATH AP credit coming in, you’ll register for the next course in the MATH sequence now and will change later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-&gt; If placed into MATH 120, enroll in Sections 5 o</a:t>
            </a: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7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dirty="0">
              <a:solidFill>
                <a:prstClr val="white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*** Choose one Core course within Foundations: Philosophical Inquiry, Theological Inquiry or Studies in American Diversity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392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7641" y="228600"/>
            <a:ext cx="6324600" cy="1447800"/>
          </a:xfrm>
        </p:spPr>
        <p:txBody>
          <a:bodyPr/>
          <a:lstStyle/>
          <a:p>
            <a:pPr algn="ctr"/>
            <a:r>
              <a:rPr lang="en-US" sz="3600" dirty="0">
                <a:latin typeface="Arial" panose="020B0604020202020204" pitchFamily="34" charset="0"/>
                <a:ea typeface="Calibri" charset="0"/>
                <a:cs typeface="Arial" panose="020B0604020202020204" pitchFamily="34" charset="0"/>
              </a:rPr>
              <a:t>Computer Science + HONORS</a:t>
            </a:r>
          </a:p>
        </p:txBody>
      </p:sp>
      <p:graphicFrame>
        <p:nvGraphicFramePr>
          <p:cNvPr id="3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2596315"/>
              </p:ext>
            </p:extLst>
          </p:nvPr>
        </p:nvGraphicFramePr>
        <p:xfrm>
          <a:off x="407641" y="1525574"/>
          <a:ext cx="6324600" cy="320662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4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5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7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290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FALL COURSES</a:t>
                      </a:r>
                      <a:endParaRPr lang="en-US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tc hMerge="1">
                  <a:txBody>
                    <a:bodyPr/>
                    <a:lstStyle/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9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Subject</a:t>
                      </a:r>
                      <a:endParaRPr lang="en-US" sz="12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</a:t>
                      </a:r>
                      <a:endParaRPr lang="en-US" sz="14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</a:t>
                      </a:r>
                      <a:endParaRPr lang="en-US" sz="1400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CMSI 1010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Computer Programming &amp; Lab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CMSI 1900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Exploring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Computer Science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388511218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1XX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**MATH Class from Placement Exam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or 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*HNRS FYS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Honors First Year Seminar (FFYS)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1561977991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HNRS CORE: PHIL, THEO, Lang</a:t>
                      </a: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HNRS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Foundations Core: Theological Studies, Philosophical Inquiry, or Lang.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309" marB="34309"/>
                </a:tc>
                <a:extLst>
                  <a:ext uri="{0D108BD9-81ED-4DB2-BD59-A6C34878D82A}">
                    <a16:rowId xmlns:a16="http://schemas.microsoft.com/office/drawing/2014/main" val="2256050275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ORNT 1000</a:t>
                      </a: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Orientation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(first five weeks) 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98" marR="68598" marT="34293" marB="34293"/>
                </a:tc>
                <a:extLst>
                  <a:ext uri="{0D108BD9-81ED-4DB2-BD59-A6C34878D82A}">
                    <a16:rowId xmlns:a16="http://schemas.microsoft.com/office/drawing/2014/main" val="511160061"/>
                  </a:ext>
                </a:extLst>
              </a:tr>
              <a:tr h="3229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HNRS 1000</a:t>
                      </a: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 to Honors</a:t>
                      </a:r>
                    </a:p>
                  </a:txBody>
                  <a:tcPr marL="68598" marR="68598" marT="34293" marB="342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98" marR="68598" marT="34293" marB="34293"/>
                </a:tc>
                <a:extLst>
                  <a:ext uri="{0D108BD9-81ED-4DB2-BD59-A6C34878D82A}">
                    <a16:rowId xmlns:a16="http://schemas.microsoft.com/office/drawing/2014/main" val="138700550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521941" y="4993872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 Options for HNRS FYS: Sections 36, 38, 40, 42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+mn-cs"/>
              </a:rPr>
              <a:t>Note: Please also try to keep Fridays, 2pm-5pm open for HNRS events!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888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4000"/>
    </mc:Choice>
    <mc:Fallback>
      <p:transition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07F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5895" y="2274838"/>
            <a:ext cx="68522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white"/>
                </a:solidFill>
                <a:latin typeface="Arial Black"/>
                <a:cs typeface="Arial Black"/>
              </a:rPr>
              <a:t>Checking Fall Registration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(Please login to PROWL)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83170" y="6177690"/>
            <a:ext cx="503630" cy="54378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E8E312-405C-4648-BB7A-C628B99F0FDE}" type="slidenum"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pic>
        <p:nvPicPr>
          <p:cNvPr id="2" name="Picture 1" descr="LMU_UniversityLogo_Lockup_Fullname-OneLine-RGB-Stick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2" y="6248811"/>
            <a:ext cx="3108960" cy="3479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41195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41195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850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07F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5895" y="2274838"/>
            <a:ext cx="68522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solidFill>
                  <a:prstClr val="white"/>
                </a:solidFill>
                <a:latin typeface="Arial Black"/>
                <a:cs typeface="Arial Black"/>
              </a:rPr>
              <a:t>Seeing Degree Requirements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(Please login to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t>Degree Works)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183170" y="6177690"/>
            <a:ext cx="503630" cy="54378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E8E312-405C-4648-BB7A-C628B99F0FDE}" type="slidenum"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Black"/>
                <a:ea typeface="+mn-ea"/>
                <a:cs typeface="Arial Black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Black"/>
              <a:ea typeface="+mn-ea"/>
              <a:cs typeface="Arial Black"/>
            </a:endParaRPr>
          </a:p>
        </p:txBody>
      </p:sp>
      <p:pic>
        <p:nvPicPr>
          <p:cNvPr id="2" name="Picture 1" descr="LMU_UniversityLogo_Lockup_Fullname-OneLine-RGB-Stick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2" y="6248811"/>
            <a:ext cx="3108960" cy="3479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41195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41195" y="3198168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76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431" y="381000"/>
            <a:ext cx="8528049" cy="492443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1" y="1371600"/>
            <a:ext cx="4401576" cy="3323987"/>
          </a:xfrm>
        </p:spPr>
        <p:txBody>
          <a:bodyPr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Q1: Did you have any prior programming experience, inventing, app development, etc.? It’s fine if none!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Q2: Do you have an interest in pursuing any particular subdiscipline in CS? E.g., game design, AI, etc. Also fine if not!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71600"/>
            <a:ext cx="432496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2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4431" y="381000"/>
            <a:ext cx="8528049" cy="492443"/>
          </a:xfrm>
        </p:spPr>
        <p:txBody>
          <a:bodyPr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Academic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1" y="1371600"/>
            <a:ext cx="4401576" cy="412420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 a well-informed, active participant of your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Set yourself up for success in the first year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Approach college as a full-time job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Avoid “over commitment” – prioritize quality versus quantity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Seek assistance early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Consider the distinction between grades &amp; learning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371600"/>
            <a:ext cx="4324961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9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id">
  <a:themeElements>
    <a:clrScheme name="Custom 3">
      <a:dk1>
        <a:sysClr val="windowText" lastClr="000000"/>
      </a:dk1>
      <a:lt1>
        <a:sysClr val="window" lastClr="FFFFFF"/>
      </a:lt1>
      <a:dk2>
        <a:srgbClr val="A12320"/>
      </a:dk2>
      <a:lt2>
        <a:srgbClr val="F0ECF1"/>
      </a:lt2>
      <a:accent1>
        <a:srgbClr val="003862"/>
      </a:accent1>
      <a:accent2>
        <a:srgbClr val="FEB80A"/>
      </a:accent2>
      <a:accent3>
        <a:srgbClr val="A12320"/>
      </a:accent3>
      <a:accent4>
        <a:srgbClr val="84AA33"/>
      </a:accent4>
      <a:accent5>
        <a:srgbClr val="A12320"/>
      </a:accent5>
      <a:accent6>
        <a:srgbClr val="475A8D"/>
      </a:accent6>
      <a:hlink>
        <a:srgbClr val="8DC765"/>
      </a:hlink>
      <a:folHlink>
        <a:srgbClr val="AA8A14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- Red.pot</Template>
  <TotalTime>111788</TotalTime>
  <Words>1555</Words>
  <Application>Microsoft Macintosh PowerPoint</Application>
  <PresentationFormat>On-screen Show (4:3)</PresentationFormat>
  <Paragraphs>259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Arial Black</vt:lpstr>
      <vt:lpstr>Calibri</vt:lpstr>
      <vt:lpstr>Franklin Gothic Medium</vt:lpstr>
      <vt:lpstr>Metric Semibold</vt:lpstr>
      <vt:lpstr>Times New Roman</vt:lpstr>
      <vt:lpstr>Wingdings</vt:lpstr>
      <vt:lpstr>Wingdings 2</vt:lpstr>
      <vt:lpstr>1_Office Theme</vt:lpstr>
      <vt:lpstr>2_Office Theme</vt:lpstr>
      <vt:lpstr>Grid</vt:lpstr>
      <vt:lpstr>Welcome to LMU!</vt:lpstr>
      <vt:lpstr>LMU CS (in a nutshell)</vt:lpstr>
      <vt:lpstr>Computer Science CURRICULUM</vt:lpstr>
      <vt:lpstr>Some CMSI Senior Projects</vt:lpstr>
      <vt:lpstr>Primary CMSI Career Categories</vt:lpstr>
      <vt:lpstr>Core Curriculum for CMSI Students</vt:lpstr>
      <vt:lpstr>Academic Advising as an LMU Student</vt:lpstr>
      <vt:lpstr>Summer 2023 Planning</vt:lpstr>
      <vt:lpstr>Computer Science</vt:lpstr>
      <vt:lpstr>Computer Science + HONORS</vt:lpstr>
      <vt:lpstr>PowerPoint Presentation</vt:lpstr>
      <vt:lpstr>PowerPoint Presentation</vt:lpstr>
      <vt:lpstr>Questions</vt:lpstr>
      <vt:lpstr>Academic expectations</vt:lpstr>
    </vt:vector>
  </TitlesOfParts>
  <Company>Matthew Siniawski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Sandra Luca</dc:creator>
  <cp:lastModifiedBy>Forney, Andrew</cp:lastModifiedBy>
  <cp:revision>1170</cp:revision>
  <cp:lastPrinted>2018-05-09T21:48:42Z</cp:lastPrinted>
  <dcterms:created xsi:type="dcterms:W3CDTF">2008-07-18T22:12:38Z</dcterms:created>
  <dcterms:modified xsi:type="dcterms:W3CDTF">2023-07-17T19:46:31Z</dcterms:modified>
</cp:coreProperties>
</file>